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256" r:id="rId2"/>
    <p:sldId id="282" r:id="rId3"/>
    <p:sldId id="1106" r:id="rId4"/>
    <p:sldId id="1080" r:id="rId5"/>
    <p:sldId id="1112" r:id="rId6"/>
    <p:sldId id="1116" r:id="rId7"/>
    <p:sldId id="1113" r:id="rId8"/>
    <p:sldId id="1095" r:id="rId9"/>
    <p:sldId id="1096" r:id="rId10"/>
    <p:sldId id="1107" r:id="rId11"/>
    <p:sldId id="1093" r:id="rId12"/>
    <p:sldId id="1097" r:id="rId13"/>
    <p:sldId id="1104" r:id="rId14"/>
    <p:sldId id="1108" r:id="rId15"/>
    <p:sldId id="1109" r:id="rId16"/>
    <p:sldId id="1098" r:id="rId17"/>
    <p:sldId id="1099" r:id="rId18"/>
    <p:sldId id="1110" r:id="rId19"/>
    <p:sldId id="1100" r:id="rId20"/>
    <p:sldId id="1101" r:id="rId21"/>
    <p:sldId id="1105" r:id="rId22"/>
    <p:sldId id="1102" r:id="rId23"/>
    <p:sldId id="1111" r:id="rId24"/>
    <p:sldId id="1114" r:id="rId25"/>
    <p:sldId id="1115" r:id="rId26"/>
    <p:sldId id="602" r:id="rId27"/>
    <p:sldId id="273" r:id="rId28"/>
    <p:sldId id="274" r:id="rId29"/>
    <p:sldId id="275" r:id="rId30"/>
    <p:sldId id="27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106"/>
            <p14:sldId id="1080"/>
            <p14:sldId id="1112"/>
            <p14:sldId id="1116"/>
            <p14:sldId id="1113"/>
            <p14:sldId id="1095"/>
            <p14:sldId id="1096"/>
            <p14:sldId id="1107"/>
            <p14:sldId id="1093"/>
            <p14:sldId id="1097"/>
            <p14:sldId id="1104"/>
            <p14:sldId id="1108"/>
            <p14:sldId id="1109"/>
            <p14:sldId id="1098"/>
            <p14:sldId id="1099"/>
            <p14:sldId id="1110"/>
            <p14:sldId id="1100"/>
            <p14:sldId id="1101"/>
            <p14:sldId id="1105"/>
            <p14:sldId id="1102"/>
            <p14:sldId id="1111"/>
            <p14:sldId id="1114"/>
            <p14:sldId id="1115"/>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21CA06-0854-4ACC-8607-0872F8785C42}" v="1" dt="2025-02-28T16:39:48.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9" autoAdjust="0"/>
    <p:restoredTop sz="96447" autoAdjust="0"/>
  </p:normalViewPr>
  <p:slideViewPr>
    <p:cSldViewPr snapToGrid="0">
      <p:cViewPr varScale="1">
        <p:scale>
          <a:sx n="115" d="100"/>
          <a:sy n="115" d="100"/>
        </p:scale>
        <p:origin x="1488"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7521CA06-0854-4ACC-8607-0872F8785C42}"/>
    <pc:docChg chg="custSel modSld">
      <pc:chgData name="Douglas Harder" userId="2b8d8b750cb213a7" providerId="LiveId" clId="{7521CA06-0854-4ACC-8607-0872F8785C42}" dt="2025-02-28T16:39:52.425" v="9" actId="478"/>
      <pc:docMkLst>
        <pc:docMk/>
      </pc:docMkLst>
      <pc:sldChg chg="modSp mod">
        <pc:chgData name="Douglas Harder" userId="2b8d8b750cb213a7" providerId="LiveId" clId="{7521CA06-0854-4ACC-8607-0872F8785C42}" dt="2025-02-28T16:37:48.906" v="0" actId="14100"/>
        <pc:sldMkLst>
          <pc:docMk/>
          <pc:sldMk cId="2835283541" sldId="282"/>
        </pc:sldMkLst>
        <pc:spChg chg="mod">
          <ac:chgData name="Douglas Harder" userId="2b8d8b750cb213a7" providerId="LiveId" clId="{7521CA06-0854-4ACC-8607-0872F8785C42}" dt="2025-02-28T16:37:48.906" v="0" actId="14100"/>
          <ac:spMkLst>
            <pc:docMk/>
            <pc:sldMk cId="2835283541" sldId="282"/>
            <ac:spMk id="3" creationId="{00000000-0000-0000-0000-000000000000}"/>
          </ac:spMkLst>
        </pc:spChg>
      </pc:sldChg>
      <pc:sldChg chg="modSp mod">
        <pc:chgData name="Douglas Harder" userId="2b8d8b750cb213a7" providerId="LiveId" clId="{7521CA06-0854-4ACC-8607-0872F8785C42}" dt="2025-02-28T16:38:03.592" v="6" actId="14100"/>
        <pc:sldMkLst>
          <pc:docMk/>
          <pc:sldMk cId="3550680825" sldId="1080"/>
        </pc:sldMkLst>
        <pc:spChg chg="mod">
          <ac:chgData name="Douglas Harder" userId="2b8d8b750cb213a7" providerId="LiveId" clId="{7521CA06-0854-4ACC-8607-0872F8785C42}" dt="2025-02-28T16:38:03.592" v="6" actId="14100"/>
          <ac:spMkLst>
            <pc:docMk/>
            <pc:sldMk cId="3550680825" sldId="1080"/>
            <ac:spMk id="3" creationId="{783B1937-6703-4F59-B8F4-E1E934762CA3}"/>
          </ac:spMkLst>
        </pc:spChg>
      </pc:sldChg>
      <pc:sldChg chg="modSp mod">
        <pc:chgData name="Douglas Harder" userId="2b8d8b750cb213a7" providerId="LiveId" clId="{7521CA06-0854-4ACC-8607-0872F8785C42}" dt="2025-02-28T16:37:56.375" v="3" actId="14100"/>
        <pc:sldMkLst>
          <pc:docMk/>
          <pc:sldMk cId="2987754070" sldId="1106"/>
        </pc:sldMkLst>
        <pc:spChg chg="mod">
          <ac:chgData name="Douglas Harder" userId="2b8d8b750cb213a7" providerId="LiveId" clId="{7521CA06-0854-4ACC-8607-0872F8785C42}" dt="2025-02-28T16:37:56.375" v="3" actId="14100"/>
          <ac:spMkLst>
            <pc:docMk/>
            <pc:sldMk cId="2987754070" sldId="1106"/>
            <ac:spMk id="3" creationId="{00000000-0000-0000-0000-000000000000}"/>
          </ac:spMkLst>
        </pc:spChg>
      </pc:sldChg>
      <pc:sldChg chg="addSp delSp modSp mod delAnim modAnim">
        <pc:chgData name="Douglas Harder" userId="2b8d8b750cb213a7" providerId="LiveId" clId="{7521CA06-0854-4ACC-8607-0872F8785C42}" dt="2025-02-28T16:39:52.425" v="9" actId="478"/>
        <pc:sldMkLst>
          <pc:docMk/>
          <pc:sldMk cId="2273168082" sldId="1112"/>
        </pc:sldMkLst>
        <pc:graphicFrameChg chg="add del mod">
          <ac:chgData name="Douglas Harder" userId="2b8d8b750cb213a7" providerId="LiveId" clId="{7521CA06-0854-4ACC-8607-0872F8785C42}" dt="2025-02-28T16:39:52.425" v="9" actId="478"/>
          <ac:graphicFrameMkLst>
            <pc:docMk/>
            <pc:sldMk cId="2273168082" sldId="1112"/>
            <ac:graphicFrameMk id="8" creationId="{EA1A8535-EDD9-158E-430F-998A2F188869}"/>
          </ac:graphicFrameMkLst>
        </pc:graphicFrameChg>
      </pc:sldChg>
    </pc:docChg>
  </pc:docChgLst>
  <pc:docChgLst>
    <pc:chgData name="Douglas Harder" userId="2b8d8b750cb213a7" providerId="LiveId" clId="{6C85D68B-089E-49E0-8A7F-FCEADA1B1608}"/>
    <pc:docChg chg="custSel modSld">
      <pc:chgData name="Douglas Harder" userId="2b8d8b750cb213a7" providerId="LiveId" clId="{6C85D68B-089E-49E0-8A7F-FCEADA1B1608}" dt="2025-01-29T16:20:13.423" v="12" actId="20577"/>
      <pc:docMkLst>
        <pc:docMk/>
      </pc:docMkLst>
      <pc:sldChg chg="delSp modTransition modAnim">
        <pc:chgData name="Douglas Harder" userId="2b8d8b750cb213a7" providerId="LiveId" clId="{6C85D68B-089E-49E0-8A7F-FCEADA1B1608}" dt="2025-01-24T13:21:30.464" v="3"/>
        <pc:sldMkLst>
          <pc:docMk/>
          <pc:sldMk cId="656847970" sldId="256"/>
        </pc:sldMkLst>
      </pc:sldChg>
      <pc:sldChg chg="delSp modTransition modAnim">
        <pc:chgData name="Douglas Harder" userId="2b8d8b750cb213a7" providerId="LiveId" clId="{6C85D68B-089E-49E0-8A7F-FCEADA1B1608}" dt="2025-01-24T13:21:30.464" v="3"/>
        <pc:sldMkLst>
          <pc:docMk/>
          <pc:sldMk cId="1740462976" sldId="273"/>
        </pc:sldMkLst>
      </pc:sldChg>
      <pc:sldChg chg="delSp modTransition modAnim">
        <pc:chgData name="Douglas Harder" userId="2b8d8b750cb213a7" providerId="LiveId" clId="{6C85D68B-089E-49E0-8A7F-FCEADA1B1608}" dt="2025-01-24T13:21:30.464" v="3"/>
        <pc:sldMkLst>
          <pc:docMk/>
          <pc:sldMk cId="886795597" sldId="274"/>
        </pc:sldMkLst>
      </pc:sldChg>
      <pc:sldChg chg="delSp modTransition modAnim">
        <pc:chgData name="Douglas Harder" userId="2b8d8b750cb213a7" providerId="LiveId" clId="{6C85D68B-089E-49E0-8A7F-FCEADA1B1608}" dt="2025-01-24T13:21:30.464" v="3"/>
        <pc:sldMkLst>
          <pc:docMk/>
          <pc:sldMk cId="1131585356" sldId="275"/>
        </pc:sldMkLst>
      </pc:sldChg>
      <pc:sldChg chg="delSp modTransition modAnim">
        <pc:chgData name="Douglas Harder" userId="2b8d8b750cb213a7" providerId="LiveId" clId="{6C85D68B-089E-49E0-8A7F-FCEADA1B1608}" dt="2025-01-24T13:21:30.464" v="3"/>
        <pc:sldMkLst>
          <pc:docMk/>
          <pc:sldMk cId="4272497073" sldId="276"/>
        </pc:sldMkLst>
      </pc:sldChg>
      <pc:sldChg chg="delSp modTransition modAnim">
        <pc:chgData name="Douglas Harder" userId="2b8d8b750cb213a7" providerId="LiveId" clId="{6C85D68B-089E-49E0-8A7F-FCEADA1B1608}" dt="2025-01-24T13:21:30.464" v="3"/>
        <pc:sldMkLst>
          <pc:docMk/>
          <pc:sldMk cId="2835283541" sldId="282"/>
        </pc:sldMkLst>
      </pc:sldChg>
      <pc:sldChg chg="delSp modTransition modAnim">
        <pc:chgData name="Douglas Harder" userId="2b8d8b750cb213a7" providerId="LiveId" clId="{6C85D68B-089E-49E0-8A7F-FCEADA1B1608}" dt="2025-01-24T13:21:30.464" v="3"/>
        <pc:sldMkLst>
          <pc:docMk/>
          <pc:sldMk cId="2475975949" sldId="602"/>
        </pc:sldMkLst>
      </pc:sldChg>
      <pc:sldChg chg="delSp modSp mod modTransition modAnim">
        <pc:chgData name="Douglas Harder" userId="2b8d8b750cb213a7" providerId="LiveId" clId="{6C85D68B-089E-49E0-8A7F-FCEADA1B1608}" dt="2025-01-24T13:21:30.464" v="3"/>
        <pc:sldMkLst>
          <pc:docMk/>
          <pc:sldMk cId="3550680825" sldId="1080"/>
        </pc:sldMkLst>
        <pc:spChg chg="mod">
          <ac:chgData name="Douglas Harder" userId="2b8d8b750cb213a7" providerId="LiveId" clId="{6C85D68B-089E-49E0-8A7F-FCEADA1B1608}" dt="2025-01-24T13:21:28.011" v="2" actId="27636"/>
          <ac:spMkLst>
            <pc:docMk/>
            <pc:sldMk cId="3550680825" sldId="1080"/>
            <ac:spMk id="3" creationId="{783B1937-6703-4F59-B8F4-E1E934762CA3}"/>
          </ac:spMkLst>
        </pc:spChg>
      </pc:sldChg>
      <pc:sldChg chg="delSp modTransition modAnim">
        <pc:chgData name="Douglas Harder" userId="2b8d8b750cb213a7" providerId="LiveId" clId="{6C85D68B-089E-49E0-8A7F-FCEADA1B1608}" dt="2025-01-24T13:21:30.464" v="3"/>
        <pc:sldMkLst>
          <pc:docMk/>
          <pc:sldMk cId="971067001" sldId="1093"/>
        </pc:sldMkLst>
      </pc:sldChg>
      <pc:sldChg chg="delSp modTransition modAnim">
        <pc:chgData name="Douglas Harder" userId="2b8d8b750cb213a7" providerId="LiveId" clId="{6C85D68B-089E-49E0-8A7F-FCEADA1B1608}" dt="2025-01-24T13:21:30.464" v="3"/>
        <pc:sldMkLst>
          <pc:docMk/>
          <pc:sldMk cId="1507736260" sldId="1095"/>
        </pc:sldMkLst>
      </pc:sldChg>
      <pc:sldChg chg="delSp modTransition modAnim">
        <pc:chgData name="Douglas Harder" userId="2b8d8b750cb213a7" providerId="LiveId" clId="{6C85D68B-089E-49E0-8A7F-FCEADA1B1608}" dt="2025-01-24T13:21:30.464" v="3"/>
        <pc:sldMkLst>
          <pc:docMk/>
          <pc:sldMk cId="266215397" sldId="1096"/>
        </pc:sldMkLst>
      </pc:sldChg>
      <pc:sldChg chg="delSp modTransition modAnim">
        <pc:chgData name="Douglas Harder" userId="2b8d8b750cb213a7" providerId="LiveId" clId="{6C85D68B-089E-49E0-8A7F-FCEADA1B1608}" dt="2025-01-24T13:21:30.464" v="3"/>
        <pc:sldMkLst>
          <pc:docMk/>
          <pc:sldMk cId="2839833722" sldId="1097"/>
        </pc:sldMkLst>
      </pc:sldChg>
      <pc:sldChg chg="delSp modTransition modAnim">
        <pc:chgData name="Douglas Harder" userId="2b8d8b750cb213a7" providerId="LiveId" clId="{6C85D68B-089E-49E0-8A7F-FCEADA1B1608}" dt="2025-01-24T13:21:30.464" v="3"/>
        <pc:sldMkLst>
          <pc:docMk/>
          <pc:sldMk cId="1894110590" sldId="1098"/>
        </pc:sldMkLst>
      </pc:sldChg>
      <pc:sldChg chg="delSp modTransition modAnim">
        <pc:chgData name="Douglas Harder" userId="2b8d8b750cb213a7" providerId="LiveId" clId="{6C85D68B-089E-49E0-8A7F-FCEADA1B1608}" dt="2025-01-24T13:21:30.464" v="3"/>
        <pc:sldMkLst>
          <pc:docMk/>
          <pc:sldMk cId="3954286231" sldId="1099"/>
        </pc:sldMkLst>
      </pc:sldChg>
      <pc:sldChg chg="delSp modTransition modAnim">
        <pc:chgData name="Douglas Harder" userId="2b8d8b750cb213a7" providerId="LiveId" clId="{6C85D68B-089E-49E0-8A7F-FCEADA1B1608}" dt="2025-01-24T13:21:30.464" v="3"/>
        <pc:sldMkLst>
          <pc:docMk/>
          <pc:sldMk cId="2499873940" sldId="1100"/>
        </pc:sldMkLst>
      </pc:sldChg>
      <pc:sldChg chg="delSp modTransition modAnim">
        <pc:chgData name="Douglas Harder" userId="2b8d8b750cb213a7" providerId="LiveId" clId="{6C85D68B-089E-49E0-8A7F-FCEADA1B1608}" dt="2025-01-24T13:21:30.464" v="3"/>
        <pc:sldMkLst>
          <pc:docMk/>
          <pc:sldMk cId="4184544081" sldId="1101"/>
        </pc:sldMkLst>
      </pc:sldChg>
      <pc:sldChg chg="delSp modTransition modAnim">
        <pc:chgData name="Douglas Harder" userId="2b8d8b750cb213a7" providerId="LiveId" clId="{6C85D68B-089E-49E0-8A7F-FCEADA1B1608}" dt="2025-01-24T13:21:30.464" v="3"/>
        <pc:sldMkLst>
          <pc:docMk/>
          <pc:sldMk cId="651176523" sldId="1102"/>
        </pc:sldMkLst>
      </pc:sldChg>
      <pc:sldChg chg="delSp modTransition modAnim">
        <pc:chgData name="Douglas Harder" userId="2b8d8b750cb213a7" providerId="LiveId" clId="{6C85D68B-089E-49E0-8A7F-FCEADA1B1608}" dt="2025-01-24T13:21:30.464" v="3"/>
        <pc:sldMkLst>
          <pc:docMk/>
          <pc:sldMk cId="744390715" sldId="1104"/>
        </pc:sldMkLst>
      </pc:sldChg>
      <pc:sldChg chg="delSp modTransition modAnim">
        <pc:chgData name="Douglas Harder" userId="2b8d8b750cb213a7" providerId="LiveId" clId="{6C85D68B-089E-49E0-8A7F-FCEADA1B1608}" dt="2025-01-24T13:21:30.464" v="3"/>
        <pc:sldMkLst>
          <pc:docMk/>
          <pc:sldMk cId="3658751976" sldId="1105"/>
        </pc:sldMkLst>
      </pc:sldChg>
      <pc:sldChg chg="delSp modSp mod modTransition modAnim">
        <pc:chgData name="Douglas Harder" userId="2b8d8b750cb213a7" providerId="LiveId" clId="{6C85D68B-089E-49E0-8A7F-FCEADA1B1608}" dt="2025-01-24T16:33:48.427" v="7"/>
        <pc:sldMkLst>
          <pc:docMk/>
          <pc:sldMk cId="2987754070" sldId="1106"/>
        </pc:sldMkLst>
        <pc:spChg chg="mod">
          <ac:chgData name="Douglas Harder" userId="2b8d8b750cb213a7" providerId="LiveId" clId="{6C85D68B-089E-49E0-8A7F-FCEADA1B1608}" dt="2025-01-24T13:21:28.003" v="1" actId="27636"/>
          <ac:spMkLst>
            <pc:docMk/>
            <pc:sldMk cId="2987754070" sldId="1106"/>
            <ac:spMk id="3" creationId="{00000000-0000-0000-0000-000000000000}"/>
          </ac:spMkLst>
        </pc:spChg>
      </pc:sldChg>
      <pc:sldChg chg="delSp modTransition modAnim">
        <pc:chgData name="Douglas Harder" userId="2b8d8b750cb213a7" providerId="LiveId" clId="{6C85D68B-089E-49E0-8A7F-FCEADA1B1608}" dt="2025-01-24T13:21:30.464" v="3"/>
        <pc:sldMkLst>
          <pc:docMk/>
          <pc:sldMk cId="2588175548" sldId="1107"/>
        </pc:sldMkLst>
      </pc:sldChg>
      <pc:sldChg chg="delSp modTransition modAnim">
        <pc:chgData name="Douglas Harder" userId="2b8d8b750cb213a7" providerId="LiveId" clId="{6C85D68B-089E-49E0-8A7F-FCEADA1B1608}" dt="2025-01-24T13:21:30.464" v="3"/>
        <pc:sldMkLst>
          <pc:docMk/>
          <pc:sldMk cId="636001643" sldId="1108"/>
        </pc:sldMkLst>
      </pc:sldChg>
      <pc:sldChg chg="delSp modTransition modAnim">
        <pc:chgData name="Douglas Harder" userId="2b8d8b750cb213a7" providerId="LiveId" clId="{6C85D68B-089E-49E0-8A7F-FCEADA1B1608}" dt="2025-01-24T13:21:30.464" v="3"/>
        <pc:sldMkLst>
          <pc:docMk/>
          <pc:sldMk cId="1036513281" sldId="1109"/>
        </pc:sldMkLst>
      </pc:sldChg>
      <pc:sldChg chg="delSp modSp modTransition modAnim">
        <pc:chgData name="Douglas Harder" userId="2b8d8b750cb213a7" providerId="LiveId" clId="{6C85D68B-089E-49E0-8A7F-FCEADA1B1608}" dt="2025-01-29T16:20:13.423" v="12" actId="20577"/>
        <pc:sldMkLst>
          <pc:docMk/>
          <pc:sldMk cId="984751019" sldId="1110"/>
        </pc:sldMkLst>
        <pc:spChg chg="mod">
          <ac:chgData name="Douglas Harder" userId="2b8d8b750cb213a7" providerId="LiveId" clId="{6C85D68B-089E-49E0-8A7F-FCEADA1B1608}" dt="2025-01-29T16:20:13.423" v="12" actId="20577"/>
          <ac:spMkLst>
            <pc:docMk/>
            <pc:sldMk cId="984751019" sldId="1110"/>
            <ac:spMk id="3" creationId="{783B1937-6703-4F59-B8F4-E1E934762CA3}"/>
          </ac:spMkLst>
        </pc:spChg>
      </pc:sldChg>
      <pc:sldChg chg="delSp modTransition modAnim">
        <pc:chgData name="Douglas Harder" userId="2b8d8b750cb213a7" providerId="LiveId" clId="{6C85D68B-089E-49E0-8A7F-FCEADA1B1608}" dt="2025-01-24T13:21:30.464" v="3"/>
        <pc:sldMkLst>
          <pc:docMk/>
          <pc:sldMk cId="1790415432" sldId="1111"/>
        </pc:sldMkLst>
      </pc:sldChg>
      <pc:sldChg chg="modTransition">
        <pc:chgData name="Douglas Harder" userId="2b8d8b750cb213a7" providerId="LiveId" clId="{6C85D68B-089E-49E0-8A7F-FCEADA1B1608}" dt="2025-01-24T13:21:27.979" v="0"/>
        <pc:sldMkLst>
          <pc:docMk/>
          <pc:sldMk cId="2273168082" sldId="1112"/>
        </pc:sldMkLst>
      </pc:sldChg>
      <pc:sldChg chg="modTransition">
        <pc:chgData name="Douglas Harder" userId="2b8d8b750cb213a7" providerId="LiveId" clId="{6C85D68B-089E-49E0-8A7F-FCEADA1B1608}" dt="2025-01-24T13:21:27.979" v="0"/>
        <pc:sldMkLst>
          <pc:docMk/>
          <pc:sldMk cId="3334234086" sldId="1113"/>
        </pc:sldMkLst>
      </pc:sldChg>
      <pc:sldChg chg="modTransition">
        <pc:chgData name="Douglas Harder" userId="2b8d8b750cb213a7" providerId="LiveId" clId="{6C85D68B-089E-49E0-8A7F-FCEADA1B1608}" dt="2025-01-24T13:21:27.979" v="0"/>
        <pc:sldMkLst>
          <pc:docMk/>
          <pc:sldMk cId="325361145" sldId="1114"/>
        </pc:sldMkLst>
      </pc:sldChg>
      <pc:sldChg chg="modTransition">
        <pc:chgData name="Douglas Harder" userId="2b8d8b750cb213a7" providerId="LiveId" clId="{6C85D68B-089E-49E0-8A7F-FCEADA1B1608}" dt="2025-01-24T13:21:27.979" v="0"/>
        <pc:sldMkLst>
          <pc:docMk/>
          <pc:sldMk cId="2876599940" sldId="1115"/>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4.wmf"/><Relationship Id="rId4"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2025-02-28</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Using interpolating polynomials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Using interpolating polynomials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Using interpolating polynomials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Using interpolating polynomials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21.w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slideLayout" Target="../slideLayouts/slideLayout2.xml"/><Relationship Id="rId7" Type="http://schemas.openxmlformats.org/officeDocument/2006/relationships/image" Target="../media/image24.wmf"/><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23.wmf"/><Relationship Id="rId4" Type="http://schemas.openxmlformats.org/officeDocument/2006/relationships/oleObject" Target="../embeddings/oleObject15.bin"/><Relationship Id="rId9"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9.vml"/><Relationship Id="rId5" Type="http://schemas.openxmlformats.org/officeDocument/2006/relationships/image" Target="../media/image26.w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slideLayout" Target="../slideLayouts/slideLayout2.xml"/><Relationship Id="rId7" Type="http://schemas.openxmlformats.org/officeDocument/2006/relationships/image" Target="../media/image28.wmf"/><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image" Target="../media/image27.wmf"/><Relationship Id="rId4" Type="http://schemas.openxmlformats.org/officeDocument/2006/relationships/oleObject" Target="../embeddings/oleObject19.bin"/><Relationship Id="rId9" Type="http://schemas.openxmlformats.org/officeDocument/2006/relationships/image" Target="../media/image29.w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slideLayout" Target="../slideLayouts/slideLayout2.xml"/><Relationship Id="rId7" Type="http://schemas.openxmlformats.org/officeDocument/2006/relationships/image" Target="../media/image31.wmf"/><Relationship Id="rId2" Type="http://schemas.openxmlformats.org/officeDocument/2006/relationships/tags" Target="../tags/tag18.xml"/><Relationship Id="rId1" Type="http://schemas.openxmlformats.org/officeDocument/2006/relationships/vmlDrawing" Target="../drawings/vmlDrawing11.vml"/><Relationship Id="rId6" Type="http://schemas.openxmlformats.org/officeDocument/2006/relationships/oleObject" Target="../embeddings/oleObject23.bin"/><Relationship Id="rId5" Type="http://schemas.openxmlformats.org/officeDocument/2006/relationships/image" Target="../media/image30.wmf"/><Relationship Id="rId4" Type="http://schemas.openxmlformats.org/officeDocument/2006/relationships/oleObject" Target="../embeddings/oleObject22.bin"/><Relationship Id="rId9"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34.png"/><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6.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29.bin"/></Relationships>
</file>

<file path=ppt/slides/_rels/slide25.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34.png"/><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1.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4.bin"/></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w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slideLayout" Target="../slideLayouts/slideLayout2.xml"/><Relationship Id="rId7" Type="http://schemas.openxmlformats.org/officeDocument/2006/relationships/image" Target="../media/image13.w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2.wmf"/><Relationship Id="rId4" Type="http://schemas.openxmlformats.org/officeDocument/2006/relationships/oleObject" Target="../embeddings/oleObject5.bin"/><Relationship Id="rId9"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w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5.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slideLayout" Target="../slideLayouts/slideLayout2.xml"/><Relationship Id="rId7" Type="http://schemas.openxmlformats.org/officeDocument/2006/relationships/image" Target="../media/image18.w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Approximating values using interpolating polynomials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Linear interpolation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For example, suppose that we have the following data:</a:t>
            </a:r>
          </a:p>
          <a:p>
            <a:pPr marL="0" indent="0" algn="ctr">
              <a:buNone/>
            </a:pPr>
            <a:r>
              <a:rPr lang="en-US" dirty="0">
                <a:latin typeface="Times New Roman" panose="02020603050405020304" pitchFamily="18" charset="0"/>
                <a:ea typeface="Tahoma" panose="020B0604030504040204" pitchFamily="34" charset="0"/>
              </a:rPr>
              <a:t>(853.4, 9.2)</a:t>
            </a:r>
            <a:r>
              <a:rPr lang="en-US" dirty="0"/>
              <a:t> and </a:t>
            </a:r>
            <a:r>
              <a:rPr lang="en-US" dirty="0">
                <a:latin typeface="Times New Roman" panose="02020603050405020304" pitchFamily="18" charset="0"/>
              </a:rPr>
              <a:t>(</a:t>
            </a:r>
            <a:r>
              <a:rPr lang="en-US" dirty="0">
                <a:latin typeface="Times New Roman" panose="02020603050405020304" pitchFamily="18" charset="0"/>
                <a:ea typeface="Tahoma" panose="020B0604030504040204" pitchFamily="34" charset="0"/>
              </a:rPr>
              <a:t>853.5</a:t>
            </a:r>
            <a:r>
              <a:rPr lang="en-US" dirty="0">
                <a:latin typeface="Times New Roman" panose="02020603050405020304" pitchFamily="18" charset="0"/>
              </a:rPr>
              <a:t>, </a:t>
            </a:r>
            <a:r>
              <a:rPr lang="en-US" dirty="0">
                <a:latin typeface="Times New Roman" panose="02020603050405020304" pitchFamily="18" charset="0"/>
                <a:ea typeface="Tahoma" panose="020B0604030504040204" pitchFamily="34" charset="0"/>
              </a:rPr>
              <a:t>9.5</a:t>
            </a:r>
            <a:r>
              <a:rPr lang="en-US" dirty="0">
                <a:latin typeface="Times New Roman" panose="02020603050405020304" pitchFamily="18" charset="0"/>
              </a:rPr>
              <a:t>)</a:t>
            </a:r>
          </a:p>
          <a:p>
            <a:pPr lvl="1"/>
            <a:r>
              <a:rPr lang="en-US" dirty="0"/>
              <a:t>Thus:</a:t>
            </a:r>
          </a:p>
          <a:p>
            <a:pPr lvl="2"/>
            <a:r>
              <a:rPr lang="en-US" dirty="0"/>
              <a:t>The midpoint is </a:t>
            </a:r>
            <a:r>
              <a:rPr lang="en-US" dirty="0" smtClean="0">
                <a:latin typeface="Times New Roman" panose="02020603050405020304" pitchFamily="18" charset="0"/>
              </a:rPr>
              <a:t>853.45 </a:t>
            </a:r>
            <a:r>
              <a:rPr lang="en-US" dirty="0" smtClean="0"/>
              <a:t>and the sampling period is </a:t>
            </a:r>
            <a:r>
              <a:rPr lang="en-US" i="1" dirty="0" smtClean="0">
                <a:latin typeface="Times New Roman" panose="02020603050405020304" pitchFamily="18" charset="0"/>
              </a:rPr>
              <a:t>h </a:t>
            </a:r>
            <a:r>
              <a:rPr lang="en-US" dirty="0">
                <a:latin typeface="Times New Roman" panose="02020603050405020304" pitchFamily="18" charset="0"/>
              </a:rPr>
              <a:t>= </a:t>
            </a:r>
            <a:r>
              <a:rPr lang="en-US" dirty="0" smtClean="0">
                <a:latin typeface="Times New Roman" panose="02020603050405020304" pitchFamily="18" charset="0"/>
              </a:rPr>
              <a:t>0.1</a:t>
            </a:r>
            <a:r>
              <a:rPr lang="en-US" dirty="0" smtClean="0"/>
              <a:t>, so</a:t>
            </a:r>
            <a:endParaRPr lang="en-US" dirty="0">
              <a:latin typeface="Times New Roman" panose="02020603050405020304" pitchFamily="18" charset="0"/>
            </a:endParaRPr>
          </a:p>
          <a:p>
            <a:pPr lvl="2"/>
            <a:endParaRPr lang="en-US" dirty="0" smtClean="0"/>
          </a:p>
          <a:p>
            <a:pPr lvl="2"/>
            <a:endParaRPr lang="en-US" dirty="0" smtClean="0"/>
          </a:p>
          <a:p>
            <a:pPr lvl="2"/>
            <a:r>
              <a:rPr lang="en-US" dirty="0" smtClean="0"/>
              <a:t>The polynomial </a:t>
            </a:r>
            <a:r>
              <a:rPr lang="en-US" dirty="0" smtClean="0">
                <a:latin typeface="Times New Roman" panose="02020603050405020304" pitchFamily="18" charset="0"/>
                <a:ea typeface="Tahoma" panose="020B0604030504040204" pitchFamily="34" charset="0"/>
              </a:rPr>
              <a:t>(–0.5, </a:t>
            </a:r>
            <a:r>
              <a:rPr lang="en-US" dirty="0">
                <a:latin typeface="Times New Roman" panose="02020603050405020304" pitchFamily="18" charset="0"/>
                <a:ea typeface="Tahoma" panose="020B0604030504040204" pitchFamily="34" charset="0"/>
              </a:rPr>
              <a:t>9.2)</a:t>
            </a:r>
            <a:r>
              <a:rPr lang="en-US" dirty="0"/>
              <a:t> and </a:t>
            </a:r>
            <a:r>
              <a:rPr lang="en-US" dirty="0" smtClean="0">
                <a:latin typeface="Times New Roman" panose="02020603050405020304" pitchFamily="18" charset="0"/>
              </a:rPr>
              <a:t>(</a:t>
            </a:r>
            <a:r>
              <a:rPr lang="en-US" dirty="0" smtClean="0">
                <a:latin typeface="Times New Roman" panose="02020603050405020304" pitchFamily="18" charset="0"/>
                <a:ea typeface="Tahoma" panose="020B0604030504040204" pitchFamily="34" charset="0"/>
              </a:rPr>
              <a:t>0.5</a:t>
            </a:r>
            <a:r>
              <a:rPr lang="en-US" dirty="0">
                <a:latin typeface="Times New Roman" panose="02020603050405020304" pitchFamily="18" charset="0"/>
              </a:rPr>
              <a:t>, </a:t>
            </a:r>
            <a:r>
              <a:rPr lang="en-US" dirty="0">
                <a:latin typeface="Times New Roman" panose="02020603050405020304" pitchFamily="18" charset="0"/>
                <a:ea typeface="Tahoma" panose="020B0604030504040204" pitchFamily="34" charset="0"/>
              </a:rPr>
              <a:t>9.5</a:t>
            </a:r>
            <a:r>
              <a:rPr lang="en-US" dirty="0">
                <a:latin typeface="Times New Roman" panose="02020603050405020304" pitchFamily="18" charset="0"/>
              </a:rPr>
              <a:t>)</a:t>
            </a:r>
            <a:r>
              <a:rPr lang="en-US" dirty="0" smtClean="0"/>
              <a:t> </a:t>
            </a:r>
            <a:r>
              <a:rPr lang="en-US" dirty="0"/>
              <a:t>is </a:t>
            </a:r>
            <a:r>
              <a:rPr lang="en-US" dirty="0" smtClean="0">
                <a:latin typeface="Times New Roman" panose="02020603050405020304" pitchFamily="18" charset="0"/>
              </a:rPr>
              <a:t>0.3</a:t>
            </a:r>
            <a:r>
              <a:rPr lang="en-US" i="1" dirty="0" smtClean="0">
                <a:latin typeface="Times New Roman" panose="02020603050405020304" pitchFamily="18" charset="0"/>
              </a:rPr>
              <a:t>s</a:t>
            </a:r>
            <a:r>
              <a:rPr lang="en-US" dirty="0" smtClean="0">
                <a:latin typeface="Times New Roman" panose="02020603050405020304" pitchFamily="18" charset="0"/>
              </a:rPr>
              <a:t> </a:t>
            </a:r>
            <a:r>
              <a:rPr lang="en-US" dirty="0">
                <a:latin typeface="Times New Roman" panose="02020603050405020304" pitchFamily="18" charset="0"/>
              </a:rPr>
              <a:t>+ 9.35</a:t>
            </a:r>
          </a:p>
          <a:p>
            <a:pPr lvl="1"/>
            <a:r>
              <a:rPr lang="en-US" dirty="0" smtClean="0"/>
              <a:t>To approximate at </a:t>
            </a:r>
            <a:r>
              <a:rPr lang="en-US" i="1" dirty="0" smtClean="0">
                <a:latin typeface="Times New Roman" panose="02020603050405020304" pitchFamily="18" charset="0"/>
              </a:rPr>
              <a:t>x</a:t>
            </a:r>
            <a:r>
              <a:rPr lang="en-US" dirty="0" smtClean="0">
                <a:latin typeface="Times New Roman" panose="02020603050405020304" pitchFamily="18" charset="0"/>
              </a:rPr>
              <a:t> = 853.4724</a:t>
            </a:r>
            <a:r>
              <a:rPr lang="en-US" dirty="0" smtClean="0"/>
              <a:t>,</a:t>
            </a:r>
            <a:r>
              <a:rPr lang="en-US" dirty="0"/>
              <a:t> </a:t>
            </a:r>
            <a:r>
              <a:rPr lang="en-US" dirty="0" smtClean="0"/>
              <a:t>so</a:t>
            </a:r>
            <a:r>
              <a:rPr lang="en-US" dirty="0" smtClean="0">
                <a:latin typeface="Times New Roman" panose="02020603050405020304" pitchFamily="18" charset="0"/>
              </a:rPr>
              <a:t> </a:t>
            </a:r>
            <a:r>
              <a:rPr lang="en-US" i="1" dirty="0" smtClean="0">
                <a:latin typeface="Times New Roman" panose="02020603050405020304" pitchFamily="18" charset="0"/>
              </a:rPr>
              <a:t>s = </a:t>
            </a:r>
            <a:r>
              <a:rPr lang="en-US" dirty="0" smtClean="0">
                <a:latin typeface="Times New Roman" panose="02020603050405020304" pitchFamily="18" charset="0"/>
              </a:rPr>
              <a:t>0.224</a:t>
            </a:r>
            <a:endParaRPr lang="en-US" dirty="0">
              <a:latin typeface="Times New Roman" panose="02020603050405020304" pitchFamily="18" charset="0"/>
            </a:endParaRPr>
          </a:p>
          <a:p>
            <a:pPr lvl="1"/>
            <a:r>
              <a:rPr lang="en-US" dirty="0">
                <a:latin typeface="Times New Roman" panose="02020603050405020304" pitchFamily="18" charset="0"/>
              </a:rPr>
              <a:t>Thus, 0.3·0.224 + 9.35 = 9.4172</a:t>
            </a:r>
          </a:p>
          <a:p>
            <a:pPr lvl="1"/>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10</a:t>
            </a:fld>
            <a:endParaRPr lang="en-CA"/>
          </a:p>
        </p:txBody>
      </p:sp>
      <p:sp>
        <p:nvSpPr>
          <p:cNvPr id="32" name="TextBox 31">
            <a:extLst>
              <a:ext uri="{FF2B5EF4-FFF2-40B4-BE49-F238E27FC236}">
                <a16:creationId xmlns:a16="http://schemas.microsoft.com/office/drawing/2014/main" id="{F247EAE4-7491-47C2-9614-6B6D511676BD}"/>
              </a:ext>
            </a:extLst>
          </p:cNvPr>
          <p:cNvSpPr txBox="1"/>
          <p:nvPr/>
        </p:nvSpPr>
        <p:spPr>
          <a:xfrm>
            <a:off x="6444865" y="6346145"/>
            <a:ext cx="76174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853.6</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3AB4451D-CCDE-4930-9F67-4BEF4FFD8D54}"/>
              </a:ext>
            </a:extLst>
          </p:cNvPr>
          <p:cNvSpPr txBox="1"/>
          <p:nvPr/>
        </p:nvSpPr>
        <p:spPr>
          <a:xfrm>
            <a:off x="5492783" y="6346145"/>
            <a:ext cx="76174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853.5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6" name="Freeform: Shape 35">
            <a:extLst>
              <a:ext uri="{FF2B5EF4-FFF2-40B4-BE49-F238E27FC236}">
                <a16:creationId xmlns:a16="http://schemas.microsoft.com/office/drawing/2014/main" id="{F68CE9A8-99D1-4531-8A43-70B892C4DD0D}"/>
              </a:ext>
            </a:extLst>
          </p:cNvPr>
          <p:cNvSpPr/>
          <p:nvPr/>
        </p:nvSpPr>
        <p:spPr>
          <a:xfrm>
            <a:off x="3697070" y="4605555"/>
            <a:ext cx="3522267" cy="122086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47692B17-4635-4C8E-96F9-5F4343C7BF93}"/>
              </a:ext>
            </a:extLst>
          </p:cNvPr>
          <p:cNvCxnSpPr>
            <a:cxnSpLocks/>
          </p:cNvCxnSpPr>
          <p:nvPr/>
        </p:nvCxnSpPr>
        <p:spPr>
          <a:xfrm flipH="1">
            <a:off x="3683477" y="6268153"/>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9FA483B-E5C2-4BB8-A161-BB1B081D4996}"/>
              </a:ext>
            </a:extLst>
          </p:cNvPr>
          <p:cNvCxnSpPr>
            <a:cxnSpLocks/>
          </p:cNvCxnSpPr>
          <p:nvPr/>
        </p:nvCxnSpPr>
        <p:spPr>
          <a:xfrm>
            <a:off x="681648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E00DF27-0239-4173-950C-7B028BBB2A9D}"/>
              </a:ext>
            </a:extLst>
          </p:cNvPr>
          <p:cNvCxnSpPr>
            <a:cxnSpLocks/>
          </p:cNvCxnSpPr>
          <p:nvPr/>
        </p:nvCxnSpPr>
        <p:spPr>
          <a:xfrm>
            <a:off x="682083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C9BAC00-5021-4072-B15A-3117A430E0DF}"/>
              </a:ext>
            </a:extLst>
          </p:cNvPr>
          <p:cNvCxnSpPr>
            <a:cxnSpLocks/>
          </p:cNvCxnSpPr>
          <p:nvPr/>
        </p:nvCxnSpPr>
        <p:spPr>
          <a:xfrm>
            <a:off x="588266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5792145-ED95-423F-A6DA-9CD5B762B938}"/>
              </a:ext>
            </a:extLst>
          </p:cNvPr>
          <p:cNvCxnSpPr>
            <a:cxnSpLocks/>
          </p:cNvCxnSpPr>
          <p:nvPr/>
        </p:nvCxnSpPr>
        <p:spPr>
          <a:xfrm>
            <a:off x="494449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F34D55FB-E18A-4059-B49D-8974D67FFAEA}"/>
              </a:ext>
            </a:extLst>
          </p:cNvPr>
          <p:cNvSpPr txBox="1"/>
          <p:nvPr/>
        </p:nvSpPr>
        <p:spPr>
          <a:xfrm>
            <a:off x="4553145" y="6346145"/>
            <a:ext cx="76174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853.4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34511DF6-81FF-4103-9866-008D2FB7B737}"/>
              </a:ext>
            </a:extLst>
          </p:cNvPr>
          <p:cNvCxnSpPr>
            <a:cxnSpLocks/>
          </p:cNvCxnSpPr>
          <p:nvPr/>
        </p:nvCxnSpPr>
        <p:spPr>
          <a:xfrm>
            <a:off x="400632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5077D249-9ED5-478F-AC14-42AC0AD63589}"/>
              </a:ext>
            </a:extLst>
          </p:cNvPr>
          <p:cNvSpPr txBox="1"/>
          <p:nvPr/>
        </p:nvSpPr>
        <p:spPr>
          <a:xfrm>
            <a:off x="3623364" y="6346145"/>
            <a:ext cx="76174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853.3</a:t>
            </a:r>
            <a:endParaRPr lang="en-US" sz="2000" i="1" dirty="0">
              <a:solidFill>
                <a:schemeClr val="bg1"/>
              </a:solidFill>
              <a:latin typeface="Times New Roman" panose="02020603050405020304" pitchFamily="18" charset="0"/>
              <a:cs typeface="Times New Roman" panose="02020603050405020304" pitchFamily="18" charset="0"/>
            </a:endParaRPr>
          </a:p>
        </p:txBody>
      </p:sp>
      <p:sp>
        <p:nvSpPr>
          <p:cNvPr id="68" name="Oval 67">
            <a:extLst>
              <a:ext uri="{FF2B5EF4-FFF2-40B4-BE49-F238E27FC236}">
                <a16:creationId xmlns:a16="http://schemas.microsoft.com/office/drawing/2014/main" id="{5683F684-04A3-4493-9B1B-8C0CBF6CEEC0}"/>
              </a:ext>
            </a:extLst>
          </p:cNvPr>
          <p:cNvSpPr/>
          <p:nvPr/>
        </p:nvSpPr>
        <p:spPr>
          <a:xfrm>
            <a:off x="4898770" y="563443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CFC5586-B5D5-42A9-A5A8-75B1ADBF5958}"/>
              </a:ext>
            </a:extLst>
          </p:cNvPr>
          <p:cNvSpPr/>
          <p:nvPr/>
        </p:nvSpPr>
        <p:spPr>
          <a:xfrm>
            <a:off x="5841526" y="533402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CB2AC5ED-B77E-4974-8E97-7B357687BEE3}"/>
              </a:ext>
            </a:extLst>
          </p:cNvPr>
          <p:cNvSpPr txBox="1"/>
          <p:nvPr/>
        </p:nvSpPr>
        <p:spPr>
          <a:xfrm>
            <a:off x="4432912" y="5156316"/>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9.2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D3EEC755-D620-4823-ACDA-1E3DF446DB18}"/>
              </a:ext>
            </a:extLst>
          </p:cNvPr>
          <p:cNvSpPr txBox="1"/>
          <p:nvPr/>
        </p:nvSpPr>
        <p:spPr>
          <a:xfrm>
            <a:off x="5387011" y="4911693"/>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9.5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C677432E-FEE1-4046-92AA-8E5B837414C8}"/>
              </a:ext>
            </a:extLst>
          </p:cNvPr>
          <p:cNvCxnSpPr>
            <a:cxnSpLocks/>
          </p:cNvCxnSpPr>
          <p:nvPr/>
        </p:nvCxnSpPr>
        <p:spPr>
          <a:xfrm flipV="1">
            <a:off x="4944490" y="5391905"/>
            <a:ext cx="942756" cy="2836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E6FD038A-03AC-4E93-BE9E-989DD860EF71}"/>
              </a:ext>
            </a:extLst>
          </p:cNvPr>
          <p:cNvSpPr/>
          <p:nvPr/>
        </p:nvSpPr>
        <p:spPr>
          <a:xfrm>
            <a:off x="5616421" y="621626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bject 23">
            <a:extLst>
              <a:ext uri="{FF2B5EF4-FFF2-40B4-BE49-F238E27FC236}">
                <a16:creationId xmlns:a16="http://schemas.microsoft.com/office/drawing/2014/main" id="{8BF47DF3-4DE5-4371-89C0-AAC90B6EF0A9}"/>
              </a:ext>
            </a:extLst>
          </p:cNvPr>
          <p:cNvGraphicFramePr>
            <a:graphicFrameLocks noChangeAspect="1"/>
          </p:cNvGraphicFramePr>
          <p:nvPr>
            <p:extLst>
              <p:ext uri="{D42A27DB-BD31-4B8C-83A1-F6EECF244321}">
                <p14:modId xmlns:p14="http://schemas.microsoft.com/office/powerpoint/2010/main" val="145960707"/>
              </p:ext>
            </p:extLst>
          </p:nvPr>
        </p:nvGraphicFramePr>
        <p:xfrm>
          <a:off x="3907682" y="3167856"/>
          <a:ext cx="1731962" cy="695325"/>
        </p:xfrm>
        <a:graphic>
          <a:graphicData uri="http://schemas.openxmlformats.org/presentationml/2006/ole">
            <mc:AlternateContent xmlns:mc="http://schemas.openxmlformats.org/markup-compatibility/2006">
              <mc:Choice xmlns:v="urn:schemas-microsoft-com:vml" Requires="v">
                <p:oleObj spid="_x0000_s7173" name="Equation" r:id="rId4" imgW="977760" imgH="393480" progId="Equation.DSMT4">
                  <p:embed/>
                </p:oleObj>
              </mc:Choice>
              <mc:Fallback>
                <p:oleObj name="Equation" r:id="rId4" imgW="977760" imgH="393480" progId="Equation.DSMT4">
                  <p:embed/>
                  <p:pic>
                    <p:nvPicPr>
                      <p:cNvPr id="24" name="Object 23">
                        <a:extLst>
                          <a:ext uri="{FF2B5EF4-FFF2-40B4-BE49-F238E27FC236}">
                            <a16:creationId xmlns:a16="http://schemas.microsoft.com/office/drawing/2014/main" id="{8BF47DF3-4DE5-4371-89C0-AAC90B6EF0A9}"/>
                          </a:ext>
                        </a:extLst>
                      </p:cNvPr>
                      <p:cNvPicPr/>
                      <p:nvPr/>
                    </p:nvPicPr>
                    <p:blipFill>
                      <a:blip r:embed="rId5"/>
                      <a:stretch>
                        <a:fillRect/>
                      </a:stretch>
                    </p:blipFill>
                    <p:spPr>
                      <a:xfrm>
                        <a:off x="3907682" y="3167856"/>
                        <a:ext cx="1731962" cy="695325"/>
                      </a:xfrm>
                      <a:prstGeom prst="rect">
                        <a:avLst/>
                      </a:prstGeom>
                    </p:spPr>
                  </p:pic>
                </p:oleObj>
              </mc:Fallback>
            </mc:AlternateContent>
          </a:graphicData>
        </a:graphic>
      </p:graphicFrame>
      <p:sp>
        <p:nvSpPr>
          <p:cNvPr id="25" name="Rectangle 24"/>
          <p:cNvSpPr/>
          <p:nvPr/>
        </p:nvSpPr>
        <p:spPr>
          <a:xfrm>
            <a:off x="7196464" y="6022662"/>
            <a:ext cx="309700" cy="430887"/>
          </a:xfrm>
          <a:prstGeom prst="rect">
            <a:avLst/>
          </a:prstGeom>
        </p:spPr>
        <p:txBody>
          <a:bodyPr wrap="none">
            <a:spAutoFit/>
          </a:bodyPr>
          <a:lstStyle/>
          <a:p>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x</a:t>
            </a:r>
            <a:endParaRPr lang="en-CA" i="1" dirty="0">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258817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97AA358-D4E8-433A-8886-7B94BC44C566}"/>
              </a:ext>
            </a:extLst>
          </p:cNvPr>
          <p:cNvSpPr/>
          <p:nvPr/>
        </p:nvSpPr>
        <p:spPr>
          <a:xfrm>
            <a:off x="4944490" y="6129556"/>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Quadratic interpolation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Next, suppose we want to approximate values of </a:t>
            </a:r>
            <a:r>
              <a:rPr lang="en-US" i="1" dirty="0">
                <a:latin typeface="Times New Roman" panose="02020603050405020304" pitchFamily="18" charset="0"/>
              </a:rPr>
              <a:t>f</a:t>
            </a:r>
            <a:r>
              <a:rPr lang="en-US" dirty="0"/>
              <a:t> around </a:t>
            </a:r>
            <a:r>
              <a:rPr lang="en-US" i="1" dirty="0" err="1">
                <a:latin typeface="Times New Roman" panose="02020603050405020304" pitchFamily="18" charset="0"/>
              </a:rPr>
              <a:t>x</a:t>
            </a:r>
            <a:r>
              <a:rPr lang="en-US" i="1" baseline="-25000" dirty="0" err="1">
                <a:latin typeface="Times New Roman" panose="02020603050405020304" pitchFamily="18" charset="0"/>
              </a:rPr>
              <a:t>k</a:t>
            </a:r>
            <a:endParaRPr lang="en-US" i="1" baseline="-25000" dirty="0">
              <a:latin typeface="Times New Roman" panose="02020603050405020304" pitchFamily="18" charset="0"/>
            </a:endParaRPr>
          </a:p>
          <a:p>
            <a:pPr lvl="1"/>
            <a:r>
              <a:rPr lang="en-US" dirty="0"/>
              <a:t>Let us find an interpolating quadratic passing through </a:t>
            </a:r>
            <a:br>
              <a:rPr lang="en-US" dirty="0"/>
            </a:br>
            <a:r>
              <a:rPr lang="en-US" dirty="0"/>
              <a:t>the three points</a:t>
            </a:r>
          </a:p>
          <a:p>
            <a:pPr marL="0" indent="0" algn="ctr">
              <a:buNone/>
            </a:pP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r>
              <a:rPr lang="en-US" dirty="0"/>
              <a:t>,</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r>
              <a:rPr lang="en-US" dirty="0"/>
              <a:t> and </a:t>
            </a:r>
            <a:r>
              <a:rPr lang="en-US" dirty="0">
                <a:latin typeface="Times New Roman" panose="02020603050405020304" pitchFamily="18" charset="0"/>
              </a:rPr>
              <a:t>(</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p>
          <a:p>
            <a:pPr lvl="1"/>
            <a:endParaRPr lang="en-US" dirty="0">
              <a:latin typeface="Times New Roman" panose="02020603050405020304" pitchFamily="18" charset="0"/>
            </a:endParaRPr>
          </a:p>
          <a:p>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11</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11598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1387434-AD7B-4A14-B747-6933069A2BE4}"/>
              </a:ext>
            </a:extLst>
          </p:cNvPr>
          <p:cNvSpPr txBox="1"/>
          <p:nvPr/>
        </p:nvSpPr>
        <p:spPr>
          <a:xfrm>
            <a:off x="6180681"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D8E34C-ADE2-41EE-B585-80C527A51D05}"/>
              </a:ext>
            </a:extLst>
          </p:cNvPr>
          <p:cNvSpPr txBox="1"/>
          <p:nvPr/>
        </p:nvSpPr>
        <p:spPr>
          <a:xfrm>
            <a:off x="6177815"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239645"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30147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363305"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8" name="Oval 47">
            <a:extLst>
              <a:ext uri="{FF2B5EF4-FFF2-40B4-BE49-F238E27FC236}">
                <a16:creationId xmlns:a16="http://schemas.microsoft.com/office/drawing/2014/main" id="{4D12FC77-7B12-4B10-90B3-CA7853AC2D33}"/>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A034D47-2C25-4DF7-84F2-1DC90A6DFE69}"/>
              </a:ext>
            </a:extLst>
          </p:cNvPr>
          <p:cNvSpPr txBox="1"/>
          <p:nvPr/>
        </p:nvSpPr>
        <p:spPr>
          <a:xfrm>
            <a:off x="3946350"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pic>
        <p:nvPicPr>
          <p:cNvPr id="58" name="Picture 57">
            <a:extLst>
              <a:ext uri="{FF2B5EF4-FFF2-40B4-BE49-F238E27FC236}">
                <a16:creationId xmlns:a16="http://schemas.microsoft.com/office/drawing/2014/main" id="{4DDBEDFE-E94E-42A2-8F18-882EDECE1E64}"/>
              </a:ext>
            </a:extLst>
          </p:cNvPr>
          <p:cNvPicPr>
            <a:picLocks noChangeAspect="1"/>
          </p:cNvPicPr>
          <p:nvPr/>
        </p:nvPicPr>
        <p:blipFill>
          <a:blip r:embed="rId3"/>
          <a:stretch>
            <a:fillRect/>
          </a:stretch>
        </p:blipFill>
        <p:spPr>
          <a:xfrm>
            <a:off x="1057275" y="3496423"/>
            <a:ext cx="7029450" cy="2362200"/>
          </a:xfrm>
          <a:prstGeom prst="rect">
            <a:avLst/>
          </a:prstGeom>
        </p:spPr>
      </p:pic>
      <p:sp>
        <p:nvSpPr>
          <p:cNvPr id="28" name="Rectangle 27"/>
          <p:cNvSpPr/>
          <p:nvPr/>
        </p:nvSpPr>
        <p:spPr>
          <a:xfrm>
            <a:off x="7645355" y="6014349"/>
            <a:ext cx="309700" cy="430887"/>
          </a:xfrm>
          <a:prstGeom prst="rect">
            <a:avLst/>
          </a:prstGeom>
        </p:spPr>
        <p:txBody>
          <a:bodyPr wrap="none">
            <a:spAutoFit/>
          </a:bodyPr>
          <a:lstStyle/>
          <a:p>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x</a:t>
            </a:r>
            <a:endParaRPr lang="en-CA"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7106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88C7155-AF66-47FB-BE76-15136E848E54}"/>
              </a:ext>
            </a:extLst>
          </p:cNvPr>
          <p:cNvSpPr/>
          <p:nvPr/>
        </p:nvSpPr>
        <p:spPr>
          <a:xfrm>
            <a:off x="4944490" y="6129556"/>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quadratic interpolation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Instead, use the previous approach:</a:t>
            </a:r>
            <a:endParaRPr lang="en-US" i="1" baseline="-25000" dirty="0">
              <a:latin typeface="Times New Roman" panose="02020603050405020304" pitchFamily="18" charset="0"/>
            </a:endParaRPr>
          </a:p>
          <a:p>
            <a:pPr lvl="1"/>
            <a:r>
              <a:rPr lang="en-US" dirty="0"/>
              <a:t>Let us find an interpolating quadratic passing through </a:t>
            </a:r>
            <a:br>
              <a:rPr lang="en-US" dirty="0"/>
            </a:br>
            <a:r>
              <a:rPr lang="en-US" dirty="0"/>
              <a:t>the three points</a:t>
            </a:r>
          </a:p>
          <a:p>
            <a:pPr marL="0" indent="0" algn="ctr">
              <a:buNone/>
            </a:pPr>
            <a:r>
              <a:rPr lang="en-US" dirty="0">
                <a:latin typeface="Times New Roman" panose="02020603050405020304" pitchFamily="18" charset="0"/>
              </a:rPr>
              <a:t>(–1,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r>
              <a:rPr lang="en-US" dirty="0"/>
              <a:t>,</a:t>
            </a:r>
            <a:r>
              <a:rPr lang="en-US" dirty="0">
                <a:latin typeface="Times New Roman" panose="02020603050405020304" pitchFamily="18" charset="0"/>
              </a:rPr>
              <a:t> (0,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r>
              <a:rPr lang="en-US" dirty="0"/>
              <a:t> and </a:t>
            </a:r>
            <a:r>
              <a:rPr lang="en-US" dirty="0">
                <a:latin typeface="Times New Roman" panose="02020603050405020304" pitchFamily="18" charset="0"/>
              </a:rPr>
              <a:t>(1,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p>
          <a:p>
            <a:pPr lvl="1"/>
            <a:r>
              <a:rPr lang="en-US" dirty="0">
                <a:latin typeface="Times New Roman" panose="02020603050405020304" pitchFamily="18" charset="0"/>
              </a:rPr>
              <a:t>The interpolating polynomial is</a:t>
            </a: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As before, it approximates </a:t>
            </a:r>
            <a:r>
              <a:rPr lang="en-US" i="1" dirty="0">
                <a:latin typeface="Times New Roman" panose="02020603050405020304" pitchFamily="18" charset="0"/>
              </a:rPr>
              <a:t>f</a:t>
            </a:r>
            <a:r>
              <a:rPr lang="en-US" dirty="0">
                <a:latin typeface="Times New Roman" panose="02020603050405020304" pitchFamily="18" charset="0"/>
              </a:rPr>
              <a:t> at the point</a:t>
            </a:r>
          </a:p>
          <a:p>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12</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11598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D8E34C-ADE2-41EE-B585-80C527A51D05}"/>
              </a:ext>
            </a:extLst>
          </p:cNvPr>
          <p:cNvSpPr txBox="1"/>
          <p:nvPr/>
        </p:nvSpPr>
        <p:spPr>
          <a:xfrm>
            <a:off x="617781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23964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4D12FC77-7B12-4B10-90B3-CA7853AC2D33}"/>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A034D47-2C25-4DF7-84F2-1DC90A6DFE69}"/>
              </a:ext>
            </a:extLst>
          </p:cNvPr>
          <p:cNvSpPr txBox="1"/>
          <p:nvPr/>
        </p:nvSpPr>
        <p:spPr>
          <a:xfrm>
            <a:off x="3946350"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32" name="Object 31">
            <a:extLst>
              <a:ext uri="{FF2B5EF4-FFF2-40B4-BE49-F238E27FC236}">
                <a16:creationId xmlns:a16="http://schemas.microsoft.com/office/drawing/2014/main" id="{B0891421-32A7-4BE1-A54B-CB14B63F6B9C}"/>
              </a:ext>
            </a:extLst>
          </p:cNvPr>
          <p:cNvGraphicFramePr>
            <a:graphicFrameLocks noChangeAspect="1"/>
          </p:cNvGraphicFramePr>
          <p:nvPr>
            <p:extLst>
              <p:ext uri="{D42A27DB-BD31-4B8C-83A1-F6EECF244321}">
                <p14:modId xmlns:p14="http://schemas.microsoft.com/office/powerpoint/2010/main" val="897453766"/>
              </p:ext>
            </p:extLst>
          </p:nvPr>
        </p:nvGraphicFramePr>
        <p:xfrm>
          <a:off x="1196975" y="3568700"/>
          <a:ext cx="5973763" cy="676275"/>
        </p:xfrm>
        <a:graphic>
          <a:graphicData uri="http://schemas.openxmlformats.org/presentationml/2006/ole">
            <mc:AlternateContent xmlns:mc="http://schemas.openxmlformats.org/markup-compatibility/2006">
              <mc:Choice xmlns:v="urn:schemas-microsoft-com:vml" Requires="v">
                <p:oleObj spid="_x0000_s8203" name="Equation" r:id="rId4" imgW="3708360" imgH="419040" progId="Equation.DSMT4">
                  <p:embed/>
                </p:oleObj>
              </mc:Choice>
              <mc:Fallback>
                <p:oleObj name="Equation" r:id="rId4" imgW="3708360" imgH="419040" progId="Equation.DSMT4">
                  <p:embed/>
                  <p:pic>
                    <p:nvPicPr>
                      <p:cNvPr id="32" name="Object 31">
                        <a:extLst>
                          <a:ext uri="{FF2B5EF4-FFF2-40B4-BE49-F238E27FC236}">
                            <a16:creationId xmlns:a16="http://schemas.microsoft.com/office/drawing/2014/main" id="{B0891421-32A7-4BE1-A54B-CB14B63F6B9C}"/>
                          </a:ext>
                        </a:extLst>
                      </p:cNvPr>
                      <p:cNvPicPr/>
                      <p:nvPr/>
                    </p:nvPicPr>
                    <p:blipFill>
                      <a:blip r:embed="rId5"/>
                      <a:stretch>
                        <a:fillRect/>
                      </a:stretch>
                    </p:blipFill>
                    <p:spPr>
                      <a:xfrm>
                        <a:off x="1196975" y="3568700"/>
                        <a:ext cx="5973763" cy="676275"/>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70C67566-3B54-449E-88D2-A7AC3844C476}"/>
              </a:ext>
            </a:extLst>
          </p:cNvPr>
          <p:cNvGraphicFramePr>
            <a:graphicFrameLocks noChangeAspect="1"/>
          </p:cNvGraphicFramePr>
          <p:nvPr>
            <p:extLst>
              <p:ext uri="{D42A27DB-BD31-4B8C-83A1-F6EECF244321}">
                <p14:modId xmlns:p14="http://schemas.microsoft.com/office/powerpoint/2010/main" val="747885937"/>
              </p:ext>
            </p:extLst>
          </p:nvPr>
        </p:nvGraphicFramePr>
        <p:xfrm>
          <a:off x="1917369" y="4654877"/>
          <a:ext cx="855663" cy="405130"/>
        </p:xfrm>
        <a:graphic>
          <a:graphicData uri="http://schemas.openxmlformats.org/presentationml/2006/ole">
            <mc:AlternateContent xmlns:mc="http://schemas.openxmlformats.org/markup-compatibility/2006">
              <mc:Choice xmlns:v="urn:schemas-microsoft-com:vml" Requires="v">
                <p:oleObj spid="_x0000_s8204" name="Equation" r:id="rId6" imgW="482400" imgH="228600" progId="Equation.DSMT4">
                  <p:embed/>
                </p:oleObj>
              </mc:Choice>
              <mc:Fallback>
                <p:oleObj name="Equation" r:id="rId6" imgW="482400" imgH="228600" progId="Equation.DSMT4">
                  <p:embed/>
                  <p:pic>
                    <p:nvPicPr>
                      <p:cNvPr id="58" name="Object 57">
                        <a:extLst>
                          <a:ext uri="{FF2B5EF4-FFF2-40B4-BE49-F238E27FC236}">
                            <a16:creationId xmlns:a16="http://schemas.microsoft.com/office/drawing/2014/main" id="{70C67566-3B54-449E-88D2-A7AC3844C476}"/>
                          </a:ext>
                        </a:extLst>
                      </p:cNvPr>
                      <p:cNvPicPr/>
                      <p:nvPr/>
                    </p:nvPicPr>
                    <p:blipFill>
                      <a:blip r:embed="rId7"/>
                      <a:stretch>
                        <a:fillRect/>
                      </a:stretch>
                    </p:blipFill>
                    <p:spPr>
                      <a:xfrm>
                        <a:off x="1917369" y="4654877"/>
                        <a:ext cx="855663" cy="405130"/>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FC6DDDEA-DA8F-4D58-AC96-DD6405ACF029}"/>
              </a:ext>
            </a:extLst>
          </p:cNvPr>
          <p:cNvGraphicFramePr>
            <a:graphicFrameLocks noChangeAspect="1"/>
          </p:cNvGraphicFramePr>
          <p:nvPr>
            <p:extLst>
              <p:ext uri="{D42A27DB-BD31-4B8C-83A1-F6EECF244321}">
                <p14:modId xmlns:p14="http://schemas.microsoft.com/office/powerpoint/2010/main" val="2522607235"/>
              </p:ext>
            </p:extLst>
          </p:nvPr>
        </p:nvGraphicFramePr>
        <p:xfrm>
          <a:off x="6444" y="5384355"/>
          <a:ext cx="3128963" cy="1187450"/>
        </p:xfrm>
        <a:graphic>
          <a:graphicData uri="http://schemas.openxmlformats.org/presentationml/2006/ole">
            <mc:AlternateContent xmlns:mc="http://schemas.openxmlformats.org/markup-compatibility/2006">
              <mc:Choice xmlns:v="urn:schemas-microsoft-com:vml" Requires="v">
                <p:oleObj spid="_x0000_s8205" name="Equation" r:id="rId8" imgW="1942920" imgH="736560" progId="Equation.DSMT4">
                  <p:embed/>
                </p:oleObj>
              </mc:Choice>
              <mc:Fallback>
                <p:oleObj name="Equation" r:id="rId8" imgW="1942920" imgH="736560" progId="Equation.DSMT4">
                  <p:embed/>
                  <p:pic>
                    <p:nvPicPr>
                      <p:cNvPr id="59" name="Object 58">
                        <a:extLst>
                          <a:ext uri="{FF2B5EF4-FFF2-40B4-BE49-F238E27FC236}">
                            <a16:creationId xmlns:a16="http://schemas.microsoft.com/office/drawing/2014/main" id="{FC6DDDEA-DA8F-4D58-AC96-DD6405ACF029}"/>
                          </a:ext>
                        </a:extLst>
                      </p:cNvPr>
                      <p:cNvPicPr/>
                      <p:nvPr/>
                    </p:nvPicPr>
                    <p:blipFill>
                      <a:blip r:embed="rId9"/>
                      <a:stretch>
                        <a:fillRect/>
                      </a:stretch>
                    </p:blipFill>
                    <p:spPr>
                      <a:xfrm>
                        <a:off x="6444" y="5384355"/>
                        <a:ext cx="3128963" cy="1187450"/>
                      </a:xfrm>
                      <a:prstGeom prst="rect">
                        <a:avLst/>
                      </a:prstGeom>
                    </p:spPr>
                  </p:pic>
                </p:oleObj>
              </mc:Fallback>
            </mc:AlternateContent>
          </a:graphicData>
        </a:graphic>
      </p:graphicFrame>
      <p:sp>
        <p:nvSpPr>
          <p:cNvPr id="60" name="TextBox 59">
            <a:extLst>
              <a:ext uri="{FF2B5EF4-FFF2-40B4-BE49-F238E27FC236}">
                <a16:creationId xmlns:a16="http://schemas.microsoft.com/office/drawing/2014/main" id="{D725F776-1B56-44FF-BAD6-36273170FFF9}"/>
              </a:ext>
            </a:extLst>
          </p:cNvPr>
          <p:cNvSpPr txBox="1"/>
          <p:nvPr/>
        </p:nvSpPr>
        <p:spPr>
          <a:xfrm>
            <a:off x="4167251"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p>
        </p:txBody>
      </p:sp>
      <p:sp>
        <p:nvSpPr>
          <p:cNvPr id="61" name="TextBox 60">
            <a:extLst>
              <a:ext uri="{FF2B5EF4-FFF2-40B4-BE49-F238E27FC236}">
                <a16:creationId xmlns:a16="http://schemas.microsoft.com/office/drawing/2014/main" id="{9024E8B9-7858-4806-9299-BC88A7BDCA41}"/>
              </a:ext>
            </a:extLst>
          </p:cNvPr>
          <p:cNvSpPr txBox="1"/>
          <p:nvPr/>
        </p:nvSpPr>
        <p:spPr>
          <a:xfrm>
            <a:off x="3229081"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p>
        </p:txBody>
      </p:sp>
      <p:sp>
        <p:nvSpPr>
          <p:cNvPr id="30" name="Rectangle 29"/>
          <p:cNvSpPr/>
          <p:nvPr/>
        </p:nvSpPr>
        <p:spPr>
          <a:xfrm>
            <a:off x="7645355" y="6014349"/>
            <a:ext cx="293670" cy="430887"/>
          </a:xfrm>
          <a:prstGeom prst="rect">
            <a:avLst/>
          </a:prstGeom>
        </p:spPr>
        <p:txBody>
          <a:bodyPr wrap="none">
            <a:spAutoFit/>
          </a:bodyPr>
          <a:lstStyle/>
          <a:p>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s</a:t>
            </a:r>
            <a:endParaRPr lang="en-CA" i="1" dirty="0">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28398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88C7155-AF66-47FB-BE76-15136E848E54}"/>
              </a:ext>
            </a:extLst>
          </p:cNvPr>
          <p:cNvSpPr/>
          <p:nvPr/>
        </p:nvSpPr>
        <p:spPr>
          <a:xfrm>
            <a:off x="4944490" y="6129556"/>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quadratic interpolation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Why is this beneficial?</a:t>
            </a:r>
            <a:endParaRPr lang="en-US" i="1" baseline="-25000" dirty="0">
              <a:latin typeface="Times New Roman" panose="02020603050405020304" pitchFamily="18" charset="0"/>
            </a:endParaRPr>
          </a:p>
          <a:p>
            <a:pPr lvl="1"/>
            <a:r>
              <a:rPr lang="en-US" dirty="0"/>
              <a:t>First, we are guaranteed that </a:t>
            </a:r>
            <a:r>
              <a:rPr lang="en-US" dirty="0">
                <a:latin typeface="Times New Roman" panose="02020603050405020304" pitchFamily="18" charset="0"/>
              </a:rPr>
              <a:t>|</a:t>
            </a:r>
            <a:r>
              <a:rPr lang="en-US" i="1" dirty="0">
                <a:latin typeface="Symbol" panose="05050102010706020507" pitchFamily="18" charset="2"/>
              </a:rPr>
              <a:t>d </a:t>
            </a:r>
            <a:r>
              <a:rPr lang="en-US" dirty="0">
                <a:latin typeface="Times New Roman" panose="02020603050405020304" pitchFamily="18" charset="0"/>
              </a:rPr>
              <a:t>| ≤ 0.5</a:t>
            </a:r>
          </a:p>
          <a:p>
            <a:pPr lvl="1"/>
            <a:r>
              <a:rPr lang="en-US" dirty="0">
                <a:latin typeface="Times New Roman" panose="02020603050405020304" pitchFamily="18" charset="0"/>
              </a:rPr>
              <a:t>Thus, this is ideal for Horner’s rule as well as avoiding situations like subtractive cancellation or loss of precision</a:t>
            </a: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Just like with Gaussian elimination with partial pivoting,</a:t>
            </a:r>
            <a:br>
              <a:rPr lang="en-US" dirty="0">
                <a:latin typeface="Times New Roman" panose="02020603050405020304" pitchFamily="18" charset="0"/>
              </a:rPr>
            </a:br>
            <a:r>
              <a:rPr lang="en-US" dirty="0">
                <a:latin typeface="Times New Roman" panose="02020603050405020304" pitchFamily="18" charset="0"/>
              </a:rPr>
              <a:t>	the multiplier is always less than or equal to one</a:t>
            </a:r>
          </a:p>
          <a:p>
            <a:pPr lvl="1"/>
            <a:endParaRPr lang="en-US" dirty="0">
              <a:latin typeface="Times New Roman" panose="02020603050405020304" pitchFamily="18" charset="0"/>
            </a:endParaRPr>
          </a:p>
          <a:p>
            <a:pPr lvl="1"/>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13</a:t>
            </a:fld>
            <a:endParaRPr lang="en-CA"/>
          </a:p>
        </p:txBody>
      </p:sp>
      <p:sp>
        <p:nvSpPr>
          <p:cNvPr id="33" name="Freeform: Shape 32">
            <a:extLst>
              <a:ext uri="{FF2B5EF4-FFF2-40B4-BE49-F238E27FC236}">
                <a16:creationId xmlns:a16="http://schemas.microsoft.com/office/drawing/2014/main" id="{40194DA4-2FBD-4275-ADB0-A82387472914}"/>
              </a:ext>
            </a:extLst>
          </p:cNvPr>
          <p:cNvSpPr/>
          <p:nvPr/>
        </p:nvSpPr>
        <p:spPr>
          <a:xfrm>
            <a:off x="3210508" y="4022677"/>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3E8778-2D11-459B-931C-E44CF229E9F3}"/>
              </a:ext>
            </a:extLst>
          </p:cNvPr>
          <p:cNvCxnSpPr>
            <a:cxnSpLocks/>
          </p:cNvCxnSpPr>
          <p:nvPr/>
        </p:nvCxnSpPr>
        <p:spPr>
          <a:xfrm>
            <a:off x="727243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8B2941D-1ED8-48DB-8921-0CFD8DEE85E7}"/>
              </a:ext>
            </a:extLst>
          </p:cNvPr>
          <p:cNvSpPr txBox="1"/>
          <p:nvPr/>
        </p:nvSpPr>
        <p:spPr>
          <a:xfrm>
            <a:off x="711598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3BF65A92-DE1F-44CF-9888-73DF3E1C5828}"/>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3865BFE-E9A6-45FA-9544-51B51A32BA40}"/>
              </a:ext>
            </a:extLst>
          </p:cNvPr>
          <p:cNvCxnSpPr>
            <a:cxnSpLocks/>
          </p:cNvCxnSpPr>
          <p:nvPr/>
        </p:nvCxnSpPr>
        <p:spPr>
          <a:xfrm>
            <a:off x="6329921"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665CF6-0867-4FA3-B143-CD92E3DFAB5C}"/>
              </a:ext>
            </a:extLst>
          </p:cNvPr>
          <p:cNvCxnSpPr>
            <a:cxnSpLocks/>
          </p:cNvCxnSpPr>
          <p:nvPr/>
        </p:nvCxnSpPr>
        <p:spPr>
          <a:xfrm>
            <a:off x="633426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D8E34C-ADE2-41EE-B585-80C527A51D05}"/>
              </a:ext>
            </a:extLst>
          </p:cNvPr>
          <p:cNvSpPr txBox="1"/>
          <p:nvPr/>
        </p:nvSpPr>
        <p:spPr>
          <a:xfrm>
            <a:off x="617781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2" name="Straight Connector 41">
            <a:extLst>
              <a:ext uri="{FF2B5EF4-FFF2-40B4-BE49-F238E27FC236}">
                <a16:creationId xmlns:a16="http://schemas.microsoft.com/office/drawing/2014/main" id="{44A83870-8A49-4D93-86B0-51E24B6A4358}"/>
              </a:ext>
            </a:extLst>
          </p:cNvPr>
          <p:cNvCxnSpPr>
            <a:cxnSpLocks/>
          </p:cNvCxnSpPr>
          <p:nvPr/>
        </p:nvCxnSpPr>
        <p:spPr>
          <a:xfrm>
            <a:off x="539609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EDDA569-7926-45D5-A3E7-0E174115CD1A}"/>
              </a:ext>
            </a:extLst>
          </p:cNvPr>
          <p:cNvSpPr txBox="1"/>
          <p:nvPr/>
        </p:nvSpPr>
        <p:spPr>
          <a:xfrm>
            <a:off x="5239645"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A1603F3-221A-42DB-A984-509FE16F72B6}"/>
              </a:ext>
            </a:extLst>
          </p:cNvPr>
          <p:cNvCxnSpPr>
            <a:cxnSpLocks/>
          </p:cNvCxnSpPr>
          <p:nvPr/>
        </p:nvCxnSpPr>
        <p:spPr>
          <a:xfrm>
            <a:off x="445792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965605-F455-4814-8D4E-AA0E36FCDF34}"/>
              </a:ext>
            </a:extLst>
          </p:cNvPr>
          <p:cNvSpPr txBox="1"/>
          <p:nvPr/>
        </p:nvSpPr>
        <p:spPr>
          <a:xfrm>
            <a:off x="4167251"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p>
        </p:txBody>
      </p:sp>
      <p:cxnSp>
        <p:nvCxnSpPr>
          <p:cNvPr id="46" name="Straight Connector 45">
            <a:extLst>
              <a:ext uri="{FF2B5EF4-FFF2-40B4-BE49-F238E27FC236}">
                <a16:creationId xmlns:a16="http://schemas.microsoft.com/office/drawing/2014/main" id="{E0233B6B-8CEA-4126-AE61-7EBCBA912875}"/>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7B4DBDA-458E-4A08-8AD2-60719A34E98D}"/>
              </a:ext>
            </a:extLst>
          </p:cNvPr>
          <p:cNvSpPr txBox="1"/>
          <p:nvPr/>
        </p:nvSpPr>
        <p:spPr>
          <a:xfrm>
            <a:off x="3229081"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p>
        </p:txBody>
      </p:sp>
      <p:sp>
        <p:nvSpPr>
          <p:cNvPr id="48" name="Oval 47">
            <a:extLst>
              <a:ext uri="{FF2B5EF4-FFF2-40B4-BE49-F238E27FC236}">
                <a16:creationId xmlns:a16="http://schemas.microsoft.com/office/drawing/2014/main" id="{4D12FC77-7B12-4B10-90B3-CA7853AC2D33}"/>
              </a:ext>
            </a:extLst>
          </p:cNvPr>
          <p:cNvSpPr/>
          <p:nvPr/>
        </p:nvSpPr>
        <p:spPr>
          <a:xfrm>
            <a:off x="4412208" y="5626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7431AE2-ACB9-49A0-83FE-662287E0F0A6}"/>
              </a:ext>
            </a:extLst>
          </p:cNvPr>
          <p:cNvSpPr/>
          <p:nvPr/>
        </p:nvSpPr>
        <p:spPr>
          <a:xfrm>
            <a:off x="5354964" y="53843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6EA67D62-AAE1-42A4-995F-EBBCEE99669B}"/>
              </a:ext>
            </a:extLst>
          </p:cNvPr>
          <p:cNvSpPr/>
          <p:nvPr/>
        </p:nvSpPr>
        <p:spPr>
          <a:xfrm>
            <a:off x="6297720" y="49329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A034D47-2C25-4DF7-84F2-1DC90A6DFE69}"/>
              </a:ext>
            </a:extLst>
          </p:cNvPr>
          <p:cNvSpPr txBox="1"/>
          <p:nvPr/>
        </p:nvSpPr>
        <p:spPr>
          <a:xfrm>
            <a:off x="3946350"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B3E2372E-B37A-44C0-B217-958EB7B0728C}"/>
              </a:ext>
            </a:extLst>
          </p:cNvPr>
          <p:cNvSpPr txBox="1"/>
          <p:nvPr/>
        </p:nvSpPr>
        <p:spPr>
          <a:xfrm>
            <a:off x="4900449" y="494524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88ACC625-DD4E-47E4-870D-AB88A1445E46}"/>
              </a:ext>
            </a:extLst>
          </p:cNvPr>
          <p:cNvSpPr txBox="1"/>
          <p:nvPr/>
        </p:nvSpPr>
        <p:spPr>
          <a:xfrm>
            <a:off x="5706192" y="4454822"/>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32" name="Object 31">
            <a:extLst>
              <a:ext uri="{FF2B5EF4-FFF2-40B4-BE49-F238E27FC236}">
                <a16:creationId xmlns:a16="http://schemas.microsoft.com/office/drawing/2014/main" id="{B0891421-32A7-4BE1-A54B-CB14B63F6B9C}"/>
              </a:ext>
            </a:extLst>
          </p:cNvPr>
          <p:cNvGraphicFramePr>
            <a:graphicFrameLocks noChangeAspect="1"/>
          </p:cNvGraphicFramePr>
          <p:nvPr>
            <p:extLst>
              <p:ext uri="{D42A27DB-BD31-4B8C-83A1-F6EECF244321}">
                <p14:modId xmlns:p14="http://schemas.microsoft.com/office/powerpoint/2010/main" val="1283892938"/>
              </p:ext>
            </p:extLst>
          </p:nvPr>
        </p:nvGraphicFramePr>
        <p:xfrm>
          <a:off x="1322139" y="3151879"/>
          <a:ext cx="6180138" cy="779463"/>
        </p:xfrm>
        <a:graphic>
          <a:graphicData uri="http://schemas.openxmlformats.org/presentationml/2006/ole">
            <mc:AlternateContent xmlns:mc="http://schemas.openxmlformats.org/markup-compatibility/2006">
              <mc:Choice xmlns:v="urn:schemas-microsoft-com:vml" Requires="v">
                <p:oleObj spid="_x0000_s9220" name="Equation" r:id="rId4" imgW="3835080" imgH="482400" progId="Equation.DSMT4">
                  <p:embed/>
                </p:oleObj>
              </mc:Choice>
              <mc:Fallback>
                <p:oleObj name="Equation" r:id="rId4" imgW="3835080" imgH="482400" progId="Equation.DSMT4">
                  <p:embed/>
                  <p:pic>
                    <p:nvPicPr>
                      <p:cNvPr id="32" name="Object 31">
                        <a:extLst>
                          <a:ext uri="{FF2B5EF4-FFF2-40B4-BE49-F238E27FC236}">
                            <a16:creationId xmlns:a16="http://schemas.microsoft.com/office/drawing/2014/main" id="{B0891421-32A7-4BE1-A54B-CB14B63F6B9C}"/>
                          </a:ext>
                        </a:extLst>
                      </p:cNvPr>
                      <p:cNvPicPr/>
                      <p:nvPr/>
                    </p:nvPicPr>
                    <p:blipFill>
                      <a:blip r:embed="rId5"/>
                      <a:stretch>
                        <a:fillRect/>
                      </a:stretch>
                    </p:blipFill>
                    <p:spPr>
                      <a:xfrm>
                        <a:off x="1322139" y="3151879"/>
                        <a:ext cx="6180138" cy="779463"/>
                      </a:xfrm>
                      <a:prstGeom prst="rect">
                        <a:avLst/>
                      </a:prstGeom>
                    </p:spPr>
                  </p:pic>
                </p:oleObj>
              </mc:Fallback>
            </mc:AlternateContent>
          </a:graphicData>
        </a:graphic>
      </p:graphicFrame>
      <p:sp>
        <p:nvSpPr>
          <p:cNvPr id="27" name="Rectangle 26"/>
          <p:cNvSpPr/>
          <p:nvPr/>
        </p:nvSpPr>
        <p:spPr>
          <a:xfrm>
            <a:off x="7645355" y="6014349"/>
            <a:ext cx="293670" cy="430887"/>
          </a:xfrm>
          <a:prstGeom prst="rect">
            <a:avLst/>
          </a:prstGeom>
        </p:spPr>
        <p:txBody>
          <a:bodyPr wrap="none">
            <a:spAutoFit/>
          </a:bodyPr>
          <a:lstStyle/>
          <a:p>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s</a:t>
            </a:r>
            <a:endParaRPr lang="en-CA" i="1" dirty="0">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74439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quadratic interpolation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For example, suppose that we have the following data:</a:t>
            </a:r>
          </a:p>
          <a:p>
            <a:pPr marL="0" indent="0" algn="ctr">
              <a:buNone/>
            </a:pPr>
            <a:r>
              <a:rPr lang="en-US" dirty="0">
                <a:latin typeface="Times New Roman" panose="02020603050405020304" pitchFamily="18" charset="0"/>
                <a:ea typeface="Tahoma" panose="020B0604030504040204" pitchFamily="34" charset="0"/>
              </a:rPr>
              <a:t>(1025.012, –0.3), (1025.014, –0.1)</a:t>
            </a:r>
            <a:r>
              <a:rPr lang="en-US" dirty="0"/>
              <a:t> and </a:t>
            </a:r>
            <a:r>
              <a:rPr lang="en-US" dirty="0">
                <a:latin typeface="Times New Roman" panose="02020603050405020304" pitchFamily="18" charset="0"/>
              </a:rPr>
              <a:t>(</a:t>
            </a:r>
            <a:r>
              <a:rPr lang="en-US" dirty="0">
                <a:latin typeface="Times New Roman" panose="02020603050405020304" pitchFamily="18" charset="0"/>
                <a:ea typeface="Tahoma" panose="020B0604030504040204" pitchFamily="34" charset="0"/>
              </a:rPr>
              <a:t>1025.016</a:t>
            </a:r>
            <a:r>
              <a:rPr lang="en-US" dirty="0">
                <a:latin typeface="Times New Roman" panose="02020603050405020304" pitchFamily="18" charset="0"/>
              </a:rPr>
              <a:t>, </a:t>
            </a:r>
            <a:r>
              <a:rPr lang="en-US" dirty="0">
                <a:latin typeface="Times New Roman" panose="02020603050405020304" pitchFamily="18" charset="0"/>
                <a:ea typeface="Tahoma" panose="020B0604030504040204" pitchFamily="34" charset="0"/>
              </a:rPr>
              <a:t>0.4</a:t>
            </a:r>
            <a:r>
              <a:rPr lang="en-US" dirty="0">
                <a:latin typeface="Times New Roman" panose="02020603050405020304" pitchFamily="18" charset="0"/>
              </a:rPr>
              <a:t>)</a:t>
            </a:r>
          </a:p>
          <a:p>
            <a:pPr lvl="1"/>
            <a:r>
              <a:rPr lang="en-US" dirty="0"/>
              <a:t>Thus:</a:t>
            </a:r>
          </a:p>
          <a:p>
            <a:pPr lvl="2"/>
            <a:r>
              <a:rPr lang="en-US" dirty="0"/>
              <a:t>The midpoint is </a:t>
            </a:r>
            <a:r>
              <a:rPr lang="en-US" dirty="0">
                <a:latin typeface="Times New Roman" panose="02020603050405020304" pitchFamily="18" charset="0"/>
              </a:rPr>
              <a:t>1025.014</a:t>
            </a:r>
          </a:p>
          <a:p>
            <a:pPr lvl="2"/>
            <a:r>
              <a:rPr lang="en-US" dirty="0"/>
              <a:t>The step size is </a:t>
            </a:r>
            <a:r>
              <a:rPr lang="en-US" i="1" dirty="0">
                <a:latin typeface="Times New Roman" panose="02020603050405020304" pitchFamily="18" charset="0"/>
              </a:rPr>
              <a:t>h </a:t>
            </a:r>
            <a:r>
              <a:rPr lang="en-US" dirty="0">
                <a:latin typeface="Times New Roman" panose="02020603050405020304" pitchFamily="18" charset="0"/>
              </a:rPr>
              <a:t>= 0.002</a:t>
            </a:r>
          </a:p>
          <a:p>
            <a:pPr lvl="2"/>
            <a:r>
              <a:rPr lang="en-US" dirty="0"/>
              <a:t>The polynomial is </a:t>
            </a:r>
            <a:r>
              <a:rPr lang="en-US" dirty="0">
                <a:latin typeface="Times New Roman" panose="02020603050405020304" pitchFamily="18" charset="0"/>
              </a:rPr>
              <a:t>0.15</a:t>
            </a:r>
            <a:r>
              <a:rPr lang="en-US" i="1" dirty="0">
                <a:latin typeface="Symbol" panose="05050102010706020507" pitchFamily="18" charset="2"/>
              </a:rPr>
              <a:t>d </a:t>
            </a:r>
            <a:r>
              <a:rPr lang="en-US" baseline="30000" dirty="0">
                <a:latin typeface="Times New Roman" panose="02020603050405020304" pitchFamily="18" charset="0"/>
              </a:rPr>
              <a:t>2</a:t>
            </a:r>
            <a:r>
              <a:rPr lang="en-US" dirty="0">
                <a:latin typeface="Times New Roman" panose="02020603050405020304" pitchFamily="18" charset="0"/>
              </a:rPr>
              <a:t> + 0.35</a:t>
            </a:r>
            <a:r>
              <a:rPr lang="en-US" i="1" dirty="0">
                <a:latin typeface="Symbol" panose="05050102010706020507" pitchFamily="18" charset="2"/>
              </a:rPr>
              <a:t>d</a:t>
            </a:r>
            <a:r>
              <a:rPr lang="en-US" dirty="0">
                <a:latin typeface="Times New Roman" panose="02020603050405020304" pitchFamily="18" charset="0"/>
              </a:rPr>
              <a:t> – 0.1</a:t>
            </a:r>
            <a:endParaRPr lang="en-US" baseline="30000" dirty="0">
              <a:latin typeface="Times New Roman" panose="02020603050405020304" pitchFamily="18" charset="0"/>
            </a:endParaRPr>
          </a:p>
          <a:p>
            <a:pPr lvl="1"/>
            <a:r>
              <a:rPr lang="en-US" dirty="0"/>
              <a:t>If you wanted to approximate </a:t>
            </a:r>
            <a:r>
              <a:rPr lang="en-US" dirty="0">
                <a:latin typeface="Times New Roman" panose="02020603050405020304" pitchFamily="18" charset="0"/>
              </a:rPr>
              <a:t>1025.01346,</a:t>
            </a:r>
            <a:br>
              <a:rPr lang="en-US" dirty="0">
                <a:latin typeface="Times New Roman" panose="02020603050405020304" pitchFamily="18" charset="0"/>
              </a:rPr>
            </a:br>
            <a:r>
              <a:rPr lang="en-US" dirty="0">
                <a:latin typeface="Times New Roman" panose="02020603050405020304" pitchFamily="18" charset="0"/>
              </a:rPr>
              <a:t>	</a:t>
            </a:r>
            <a:r>
              <a:rPr lang="en-US" dirty="0"/>
              <a:t>we note this is </a:t>
            </a:r>
            <a:r>
              <a:rPr lang="en-US" dirty="0">
                <a:latin typeface="Times New Roman" panose="02020603050405020304" pitchFamily="18" charset="0"/>
              </a:rPr>
              <a:t>1025.014 + 0.002·(–0.27)</a:t>
            </a:r>
          </a:p>
          <a:p>
            <a:pPr lvl="1"/>
            <a:r>
              <a:rPr lang="en-US" dirty="0">
                <a:latin typeface="Times New Roman" panose="02020603050405020304" pitchFamily="18" charset="0"/>
              </a:rPr>
              <a:t>Thus, (0.15·(–0.27) + 0.35)·(–0.27) – 0.1</a:t>
            </a:r>
            <a:br>
              <a:rPr lang="en-US" dirty="0">
                <a:latin typeface="Times New Roman" panose="02020603050405020304" pitchFamily="18" charset="0"/>
              </a:rPr>
            </a:br>
            <a:r>
              <a:rPr lang="en-US" dirty="0">
                <a:latin typeface="Times New Roman" panose="02020603050405020304" pitchFamily="18" charset="0"/>
              </a:rPr>
              <a:t>                 =  –0.183565</a:t>
            </a:r>
          </a:p>
          <a:p>
            <a:pPr lvl="1"/>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14</a:t>
            </a:fld>
            <a:endParaRPr lang="en-CA"/>
          </a:p>
        </p:txBody>
      </p:sp>
      <p:sp>
        <p:nvSpPr>
          <p:cNvPr id="25" name="Rectangle 24">
            <a:extLst>
              <a:ext uri="{FF2B5EF4-FFF2-40B4-BE49-F238E27FC236}">
                <a16:creationId xmlns:a16="http://schemas.microsoft.com/office/drawing/2014/main" id="{F3F49959-0311-4B61-8488-381A343AB168}"/>
              </a:ext>
            </a:extLst>
          </p:cNvPr>
          <p:cNvSpPr/>
          <p:nvPr/>
        </p:nvSpPr>
        <p:spPr>
          <a:xfrm>
            <a:off x="4944490" y="5642994"/>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A0802DB-36ED-4ADA-8821-65CF4A3B0E45}"/>
              </a:ext>
            </a:extLst>
          </p:cNvPr>
          <p:cNvSpPr/>
          <p:nvPr/>
        </p:nvSpPr>
        <p:spPr>
          <a:xfrm>
            <a:off x="3210508" y="4114955"/>
            <a:ext cx="4471791" cy="226169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0C46FA3D-C1B3-4B0B-845D-10E87EE6374C}"/>
              </a:ext>
            </a:extLst>
          </p:cNvPr>
          <p:cNvCxnSpPr>
            <a:cxnSpLocks/>
          </p:cNvCxnSpPr>
          <p:nvPr/>
        </p:nvCxnSpPr>
        <p:spPr>
          <a:xfrm>
            <a:off x="7272438" y="567033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E9C242D-9720-4C53-AF20-9EB0839F4216}"/>
              </a:ext>
            </a:extLst>
          </p:cNvPr>
          <p:cNvSpPr txBox="1"/>
          <p:nvPr/>
        </p:nvSpPr>
        <p:spPr>
          <a:xfrm>
            <a:off x="6801104" y="5859583"/>
            <a:ext cx="954107" cy="338554"/>
          </a:xfrm>
          <a:prstGeom prst="rect">
            <a:avLst/>
          </a:prstGeom>
          <a:noFill/>
        </p:spPr>
        <p:txBody>
          <a:bodyPr wrap="none" rtlCol="0">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1025.018</a:t>
            </a:r>
            <a:endParaRPr lang="en-US" sz="1600" baseline="-25000" dirty="0">
              <a:solidFill>
                <a:schemeClr val="bg1"/>
              </a:solidFill>
              <a:latin typeface="Times New Roman" panose="02020603050405020304" pitchFamily="18"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6EB21502-97F2-42F0-9753-C4CBC998E287}"/>
              </a:ext>
            </a:extLst>
          </p:cNvPr>
          <p:cNvCxnSpPr>
            <a:cxnSpLocks/>
          </p:cNvCxnSpPr>
          <p:nvPr/>
        </p:nvCxnSpPr>
        <p:spPr>
          <a:xfrm flipH="1">
            <a:off x="3196915" y="5766096"/>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0909F1-3757-4AEB-889C-DDCE96E13DD2}"/>
              </a:ext>
            </a:extLst>
          </p:cNvPr>
          <p:cNvCxnSpPr>
            <a:cxnSpLocks/>
          </p:cNvCxnSpPr>
          <p:nvPr/>
        </p:nvCxnSpPr>
        <p:spPr>
          <a:xfrm>
            <a:off x="6329921" y="567033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74E5CF-9CEA-4291-AAD9-0DBF176DC3CA}"/>
              </a:ext>
            </a:extLst>
          </p:cNvPr>
          <p:cNvCxnSpPr>
            <a:cxnSpLocks/>
          </p:cNvCxnSpPr>
          <p:nvPr/>
        </p:nvCxnSpPr>
        <p:spPr>
          <a:xfrm>
            <a:off x="6334268" y="567033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4ADAB7A-3C71-4888-B6C5-F0751D9BAA9F}"/>
              </a:ext>
            </a:extLst>
          </p:cNvPr>
          <p:cNvSpPr txBox="1"/>
          <p:nvPr/>
        </p:nvSpPr>
        <p:spPr>
          <a:xfrm>
            <a:off x="5854545" y="5859583"/>
            <a:ext cx="954107" cy="338554"/>
          </a:xfrm>
          <a:prstGeom prst="rect">
            <a:avLst/>
          </a:prstGeom>
          <a:noFill/>
        </p:spPr>
        <p:txBody>
          <a:bodyPr wrap="none" rtlCol="0">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1025.016</a:t>
            </a:r>
            <a:endParaRPr lang="en-US" sz="1600" baseline="-25000" dirty="0">
              <a:solidFill>
                <a:schemeClr val="bg1"/>
              </a:solidFill>
              <a:latin typeface="Times New Roman" panose="02020603050405020304" pitchFamily="18" charset="0"/>
              <a:cs typeface="Times New Roman" panose="02020603050405020304" pitchFamily="18" charset="0"/>
            </a:endParaRPr>
          </a:p>
        </p:txBody>
      </p:sp>
      <p:cxnSp>
        <p:nvCxnSpPr>
          <p:cNvPr id="35" name="Straight Connector 34">
            <a:extLst>
              <a:ext uri="{FF2B5EF4-FFF2-40B4-BE49-F238E27FC236}">
                <a16:creationId xmlns:a16="http://schemas.microsoft.com/office/drawing/2014/main" id="{A474BDC9-ADF4-48FA-A6D4-6D06020703AD}"/>
              </a:ext>
            </a:extLst>
          </p:cNvPr>
          <p:cNvCxnSpPr>
            <a:cxnSpLocks/>
          </p:cNvCxnSpPr>
          <p:nvPr/>
        </p:nvCxnSpPr>
        <p:spPr>
          <a:xfrm>
            <a:off x="5396098" y="567033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EA3F037-B600-4D1E-92D2-324FE33A6C81}"/>
              </a:ext>
            </a:extLst>
          </p:cNvPr>
          <p:cNvSpPr txBox="1"/>
          <p:nvPr/>
        </p:nvSpPr>
        <p:spPr>
          <a:xfrm>
            <a:off x="4924764" y="5859583"/>
            <a:ext cx="954107" cy="338554"/>
          </a:xfrm>
          <a:prstGeom prst="rect">
            <a:avLst/>
          </a:prstGeom>
          <a:noFill/>
        </p:spPr>
        <p:txBody>
          <a:bodyPr wrap="none" rtlCol="0">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1025.014</a:t>
            </a:r>
            <a:endParaRPr lang="en-US" sz="1600" baseline="-25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9C2DD31B-F9F5-4F54-A514-11458A810255}"/>
              </a:ext>
            </a:extLst>
          </p:cNvPr>
          <p:cNvCxnSpPr>
            <a:cxnSpLocks/>
          </p:cNvCxnSpPr>
          <p:nvPr/>
        </p:nvCxnSpPr>
        <p:spPr>
          <a:xfrm>
            <a:off x="4457928" y="567033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F319445-D6E2-483E-82E8-0029E38B1B6B}"/>
              </a:ext>
            </a:extLst>
          </p:cNvPr>
          <p:cNvSpPr txBox="1"/>
          <p:nvPr/>
        </p:nvSpPr>
        <p:spPr>
          <a:xfrm>
            <a:off x="3969816" y="5859583"/>
            <a:ext cx="954107" cy="338554"/>
          </a:xfrm>
          <a:prstGeom prst="rect">
            <a:avLst/>
          </a:prstGeom>
          <a:noFill/>
        </p:spPr>
        <p:txBody>
          <a:bodyPr wrap="none" rtlCol="0">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1025.012</a:t>
            </a:r>
          </a:p>
        </p:txBody>
      </p:sp>
      <p:cxnSp>
        <p:nvCxnSpPr>
          <p:cNvPr id="44" name="Straight Connector 43">
            <a:extLst>
              <a:ext uri="{FF2B5EF4-FFF2-40B4-BE49-F238E27FC236}">
                <a16:creationId xmlns:a16="http://schemas.microsoft.com/office/drawing/2014/main" id="{115C581A-C531-4E07-B326-55367894E454}"/>
              </a:ext>
            </a:extLst>
          </p:cNvPr>
          <p:cNvCxnSpPr>
            <a:cxnSpLocks/>
          </p:cNvCxnSpPr>
          <p:nvPr/>
        </p:nvCxnSpPr>
        <p:spPr>
          <a:xfrm>
            <a:off x="3519758" y="567033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2BAB4BA-107D-4CB4-8FA7-3F4A9EE30C76}"/>
              </a:ext>
            </a:extLst>
          </p:cNvPr>
          <p:cNvSpPr txBox="1"/>
          <p:nvPr/>
        </p:nvSpPr>
        <p:spPr>
          <a:xfrm>
            <a:off x="3048424" y="5859583"/>
            <a:ext cx="954107" cy="338554"/>
          </a:xfrm>
          <a:prstGeom prst="rect">
            <a:avLst/>
          </a:prstGeom>
          <a:noFill/>
        </p:spPr>
        <p:txBody>
          <a:bodyPr wrap="none" rtlCol="0">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1025.010</a:t>
            </a:r>
          </a:p>
        </p:txBody>
      </p:sp>
      <p:sp>
        <p:nvSpPr>
          <p:cNvPr id="46" name="Oval 45">
            <a:extLst>
              <a:ext uri="{FF2B5EF4-FFF2-40B4-BE49-F238E27FC236}">
                <a16:creationId xmlns:a16="http://schemas.microsoft.com/office/drawing/2014/main" id="{C9CDEA5E-A5E4-421F-9FE8-E2EA44E8E96B}"/>
              </a:ext>
            </a:extLst>
          </p:cNvPr>
          <p:cNvSpPr/>
          <p:nvPr/>
        </p:nvSpPr>
        <p:spPr>
          <a:xfrm>
            <a:off x="4412208" y="613777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70CF90E-3225-4AD1-8133-587A6932239C}"/>
              </a:ext>
            </a:extLst>
          </p:cNvPr>
          <p:cNvSpPr/>
          <p:nvPr/>
        </p:nvSpPr>
        <p:spPr>
          <a:xfrm>
            <a:off x="5354964" y="582897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A928C0B-CEB1-4C46-AE28-8EBD097980D9}"/>
              </a:ext>
            </a:extLst>
          </p:cNvPr>
          <p:cNvSpPr/>
          <p:nvPr/>
        </p:nvSpPr>
        <p:spPr>
          <a:xfrm>
            <a:off x="6297720" y="526850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4C3AC5F3-7670-44BC-8DFE-D9DF15900039}"/>
              </a:ext>
            </a:extLst>
          </p:cNvPr>
          <p:cNvSpPr txBox="1"/>
          <p:nvPr/>
        </p:nvSpPr>
        <p:spPr>
          <a:xfrm>
            <a:off x="4088963" y="6263664"/>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9C4479D0-085A-424F-9782-54B296406E66}"/>
              </a:ext>
            </a:extLst>
          </p:cNvPr>
          <p:cNvSpPr txBox="1"/>
          <p:nvPr/>
        </p:nvSpPr>
        <p:spPr>
          <a:xfrm>
            <a:off x="5142713" y="6108670"/>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14B7B724-50AA-466A-BD84-6EC7A3171259}"/>
              </a:ext>
            </a:extLst>
          </p:cNvPr>
          <p:cNvSpPr txBox="1"/>
          <p:nvPr/>
        </p:nvSpPr>
        <p:spPr>
          <a:xfrm>
            <a:off x="6402753" y="5198566"/>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2" name="Oval 51">
            <a:extLst>
              <a:ext uri="{FF2B5EF4-FFF2-40B4-BE49-F238E27FC236}">
                <a16:creationId xmlns:a16="http://schemas.microsoft.com/office/drawing/2014/main" id="{24139770-94CE-4547-B5C5-959FE3DE9A82}"/>
              </a:ext>
            </a:extLst>
          </p:cNvPr>
          <p:cNvSpPr/>
          <p:nvPr/>
        </p:nvSpPr>
        <p:spPr>
          <a:xfrm>
            <a:off x="5113081" y="5721313"/>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45355" y="5523898"/>
            <a:ext cx="309700" cy="430887"/>
          </a:xfrm>
          <a:prstGeom prst="rect">
            <a:avLst/>
          </a:prstGeom>
        </p:spPr>
        <p:txBody>
          <a:bodyPr wrap="none">
            <a:spAutoFit/>
          </a:bodyPr>
          <a:lstStyle/>
          <a:p>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x</a:t>
            </a:r>
            <a:endParaRPr lang="en-CA"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3600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quadratic interpolation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For example, suppose that we have the following data:</a:t>
            </a:r>
          </a:p>
          <a:p>
            <a:pPr marL="0" indent="0" algn="ctr">
              <a:buNone/>
            </a:pPr>
            <a:r>
              <a:rPr lang="en-US" dirty="0">
                <a:latin typeface="Times New Roman" panose="02020603050405020304" pitchFamily="18" charset="0"/>
                <a:ea typeface="Tahoma" panose="020B0604030504040204" pitchFamily="34" charset="0"/>
              </a:rPr>
              <a:t>(1025.012, –0.3), (1025.014, –0.1)</a:t>
            </a:r>
            <a:r>
              <a:rPr lang="en-US" dirty="0"/>
              <a:t> and </a:t>
            </a:r>
            <a:r>
              <a:rPr lang="en-US" dirty="0">
                <a:latin typeface="Times New Roman" panose="02020603050405020304" pitchFamily="18" charset="0"/>
              </a:rPr>
              <a:t>(</a:t>
            </a:r>
            <a:r>
              <a:rPr lang="en-US" dirty="0">
                <a:latin typeface="Times New Roman" panose="02020603050405020304" pitchFamily="18" charset="0"/>
                <a:ea typeface="Tahoma" panose="020B0604030504040204" pitchFamily="34" charset="0"/>
              </a:rPr>
              <a:t>1025.016</a:t>
            </a:r>
            <a:r>
              <a:rPr lang="en-US" dirty="0">
                <a:latin typeface="Times New Roman" panose="02020603050405020304" pitchFamily="18" charset="0"/>
              </a:rPr>
              <a:t>, </a:t>
            </a:r>
            <a:r>
              <a:rPr lang="en-US" dirty="0">
                <a:latin typeface="Times New Roman" panose="02020603050405020304" pitchFamily="18" charset="0"/>
                <a:ea typeface="Tahoma" panose="020B0604030504040204" pitchFamily="34" charset="0"/>
              </a:rPr>
              <a:t>0.4</a:t>
            </a:r>
            <a:r>
              <a:rPr lang="en-US" dirty="0">
                <a:latin typeface="Times New Roman" panose="02020603050405020304" pitchFamily="18" charset="0"/>
              </a:rPr>
              <a:t>)</a:t>
            </a:r>
          </a:p>
          <a:p>
            <a:pPr lvl="1"/>
            <a:r>
              <a:rPr lang="en-US" dirty="0"/>
              <a:t>Incidentally, if you were to find the interpolating polynomial without shifting and scaling, we’d have:</a:t>
            </a:r>
          </a:p>
          <a:p>
            <a:pPr marL="457200" lvl="1" indent="0" algn="ctr">
              <a:buNone/>
            </a:pPr>
            <a:r>
              <a:rPr lang="en-US" dirty="0">
                <a:latin typeface="Times New Roman" panose="02020603050405020304" pitchFamily="18" charset="0"/>
              </a:rPr>
              <a:t>37501.36</a:t>
            </a:r>
            <a:r>
              <a:rPr lang="en-US" i="1" dirty="0">
                <a:latin typeface="Times New Roman" panose="02020603050405020304" pitchFamily="18" charset="0"/>
              </a:rPr>
              <a:t>x</a:t>
            </a:r>
            <a:r>
              <a:rPr lang="en-US" baseline="30000" dirty="0">
                <a:latin typeface="Times New Roman" panose="02020603050405020304" pitchFamily="18" charset="0"/>
              </a:rPr>
              <a:t>2</a:t>
            </a:r>
            <a:r>
              <a:rPr lang="en-US" dirty="0">
                <a:latin typeface="Times New Roman" panose="02020603050405020304" pitchFamily="18" charset="0"/>
              </a:rPr>
              <a:t> – 76878662.68</a:t>
            </a:r>
            <a:r>
              <a:rPr lang="en-US" i="1" dirty="0">
                <a:latin typeface="Times New Roman" panose="02020603050405020304" pitchFamily="18" charset="0"/>
              </a:rPr>
              <a:t>x</a:t>
            </a:r>
            <a:r>
              <a:rPr lang="en-US" dirty="0">
                <a:latin typeface="Times New Roman" panose="02020603050405020304" pitchFamily="18" charset="0"/>
              </a:rPr>
              <a:t> + 39400763084.63</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15</a:t>
            </a:fld>
            <a:endParaRPr lang="en-CA"/>
          </a:p>
        </p:txBody>
      </p:sp>
      <p:sp>
        <p:nvSpPr>
          <p:cNvPr id="25" name="Rectangle 24">
            <a:extLst>
              <a:ext uri="{FF2B5EF4-FFF2-40B4-BE49-F238E27FC236}">
                <a16:creationId xmlns:a16="http://schemas.microsoft.com/office/drawing/2014/main" id="{F3F49959-0311-4B61-8488-381A343AB168}"/>
              </a:ext>
            </a:extLst>
          </p:cNvPr>
          <p:cNvSpPr/>
          <p:nvPr/>
        </p:nvSpPr>
        <p:spPr>
          <a:xfrm>
            <a:off x="4944490" y="5642994"/>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A0802DB-36ED-4ADA-8821-65CF4A3B0E45}"/>
              </a:ext>
            </a:extLst>
          </p:cNvPr>
          <p:cNvSpPr/>
          <p:nvPr/>
        </p:nvSpPr>
        <p:spPr>
          <a:xfrm>
            <a:off x="3210508" y="4114955"/>
            <a:ext cx="4471791" cy="226169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0C46FA3D-C1B3-4B0B-845D-10E87EE6374C}"/>
              </a:ext>
            </a:extLst>
          </p:cNvPr>
          <p:cNvCxnSpPr>
            <a:cxnSpLocks/>
          </p:cNvCxnSpPr>
          <p:nvPr/>
        </p:nvCxnSpPr>
        <p:spPr>
          <a:xfrm>
            <a:off x="7272438" y="567033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E9C242D-9720-4C53-AF20-9EB0839F4216}"/>
              </a:ext>
            </a:extLst>
          </p:cNvPr>
          <p:cNvSpPr txBox="1"/>
          <p:nvPr/>
        </p:nvSpPr>
        <p:spPr>
          <a:xfrm>
            <a:off x="6801104" y="5859583"/>
            <a:ext cx="954107" cy="338554"/>
          </a:xfrm>
          <a:prstGeom prst="rect">
            <a:avLst/>
          </a:prstGeom>
          <a:noFill/>
        </p:spPr>
        <p:txBody>
          <a:bodyPr wrap="none" rtlCol="0">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1025.018</a:t>
            </a:r>
            <a:endParaRPr lang="en-US" sz="1600" baseline="-25000" dirty="0">
              <a:solidFill>
                <a:schemeClr val="bg1"/>
              </a:solidFill>
              <a:latin typeface="Times New Roman" panose="02020603050405020304" pitchFamily="18"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6EB21502-97F2-42F0-9753-C4CBC998E287}"/>
              </a:ext>
            </a:extLst>
          </p:cNvPr>
          <p:cNvCxnSpPr>
            <a:cxnSpLocks/>
          </p:cNvCxnSpPr>
          <p:nvPr/>
        </p:nvCxnSpPr>
        <p:spPr>
          <a:xfrm flipH="1">
            <a:off x="3196915" y="5766096"/>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0909F1-3757-4AEB-889C-DDCE96E13DD2}"/>
              </a:ext>
            </a:extLst>
          </p:cNvPr>
          <p:cNvCxnSpPr>
            <a:cxnSpLocks/>
          </p:cNvCxnSpPr>
          <p:nvPr/>
        </p:nvCxnSpPr>
        <p:spPr>
          <a:xfrm>
            <a:off x="6329921" y="567033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74E5CF-9CEA-4291-AAD9-0DBF176DC3CA}"/>
              </a:ext>
            </a:extLst>
          </p:cNvPr>
          <p:cNvCxnSpPr>
            <a:cxnSpLocks/>
          </p:cNvCxnSpPr>
          <p:nvPr/>
        </p:nvCxnSpPr>
        <p:spPr>
          <a:xfrm>
            <a:off x="6334268" y="567033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4ADAB7A-3C71-4888-B6C5-F0751D9BAA9F}"/>
              </a:ext>
            </a:extLst>
          </p:cNvPr>
          <p:cNvSpPr txBox="1"/>
          <p:nvPr/>
        </p:nvSpPr>
        <p:spPr>
          <a:xfrm>
            <a:off x="5854545" y="5859583"/>
            <a:ext cx="954107" cy="338554"/>
          </a:xfrm>
          <a:prstGeom prst="rect">
            <a:avLst/>
          </a:prstGeom>
          <a:noFill/>
        </p:spPr>
        <p:txBody>
          <a:bodyPr wrap="none" rtlCol="0">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1025.016</a:t>
            </a:r>
            <a:endParaRPr lang="en-US" sz="1600" baseline="-25000" dirty="0">
              <a:solidFill>
                <a:schemeClr val="bg1"/>
              </a:solidFill>
              <a:latin typeface="Times New Roman" panose="02020603050405020304" pitchFamily="18" charset="0"/>
              <a:cs typeface="Times New Roman" panose="02020603050405020304" pitchFamily="18" charset="0"/>
            </a:endParaRPr>
          </a:p>
        </p:txBody>
      </p:sp>
      <p:cxnSp>
        <p:nvCxnSpPr>
          <p:cNvPr id="35" name="Straight Connector 34">
            <a:extLst>
              <a:ext uri="{FF2B5EF4-FFF2-40B4-BE49-F238E27FC236}">
                <a16:creationId xmlns:a16="http://schemas.microsoft.com/office/drawing/2014/main" id="{A474BDC9-ADF4-48FA-A6D4-6D06020703AD}"/>
              </a:ext>
            </a:extLst>
          </p:cNvPr>
          <p:cNvCxnSpPr>
            <a:cxnSpLocks/>
          </p:cNvCxnSpPr>
          <p:nvPr/>
        </p:nvCxnSpPr>
        <p:spPr>
          <a:xfrm>
            <a:off x="5396098" y="567033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EA3F037-B600-4D1E-92D2-324FE33A6C81}"/>
              </a:ext>
            </a:extLst>
          </p:cNvPr>
          <p:cNvSpPr txBox="1"/>
          <p:nvPr/>
        </p:nvSpPr>
        <p:spPr>
          <a:xfrm>
            <a:off x="4924764" y="5859583"/>
            <a:ext cx="954107" cy="338554"/>
          </a:xfrm>
          <a:prstGeom prst="rect">
            <a:avLst/>
          </a:prstGeom>
          <a:noFill/>
        </p:spPr>
        <p:txBody>
          <a:bodyPr wrap="none" rtlCol="0">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1025.014</a:t>
            </a:r>
            <a:endParaRPr lang="en-US" sz="1600" baseline="-25000" dirty="0">
              <a:solidFill>
                <a:schemeClr val="bg1"/>
              </a:solidFill>
              <a:latin typeface="Times New Roman" panose="02020603050405020304" pitchFamily="18"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9C2DD31B-F9F5-4F54-A514-11458A810255}"/>
              </a:ext>
            </a:extLst>
          </p:cNvPr>
          <p:cNvCxnSpPr>
            <a:cxnSpLocks/>
          </p:cNvCxnSpPr>
          <p:nvPr/>
        </p:nvCxnSpPr>
        <p:spPr>
          <a:xfrm>
            <a:off x="4457928" y="567033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F319445-D6E2-483E-82E8-0029E38B1B6B}"/>
              </a:ext>
            </a:extLst>
          </p:cNvPr>
          <p:cNvSpPr txBox="1"/>
          <p:nvPr/>
        </p:nvSpPr>
        <p:spPr>
          <a:xfrm>
            <a:off x="3969816" y="5859583"/>
            <a:ext cx="954107" cy="338554"/>
          </a:xfrm>
          <a:prstGeom prst="rect">
            <a:avLst/>
          </a:prstGeom>
          <a:noFill/>
        </p:spPr>
        <p:txBody>
          <a:bodyPr wrap="none" rtlCol="0">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1025.012</a:t>
            </a:r>
          </a:p>
        </p:txBody>
      </p:sp>
      <p:cxnSp>
        <p:nvCxnSpPr>
          <p:cNvPr id="44" name="Straight Connector 43">
            <a:extLst>
              <a:ext uri="{FF2B5EF4-FFF2-40B4-BE49-F238E27FC236}">
                <a16:creationId xmlns:a16="http://schemas.microsoft.com/office/drawing/2014/main" id="{115C581A-C531-4E07-B326-55367894E454}"/>
              </a:ext>
            </a:extLst>
          </p:cNvPr>
          <p:cNvCxnSpPr>
            <a:cxnSpLocks/>
          </p:cNvCxnSpPr>
          <p:nvPr/>
        </p:nvCxnSpPr>
        <p:spPr>
          <a:xfrm>
            <a:off x="3519758" y="5670337"/>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2BAB4BA-107D-4CB4-8FA7-3F4A9EE30C76}"/>
              </a:ext>
            </a:extLst>
          </p:cNvPr>
          <p:cNvSpPr txBox="1"/>
          <p:nvPr/>
        </p:nvSpPr>
        <p:spPr>
          <a:xfrm>
            <a:off x="3048424" y="5859583"/>
            <a:ext cx="954107" cy="338554"/>
          </a:xfrm>
          <a:prstGeom prst="rect">
            <a:avLst/>
          </a:prstGeom>
          <a:noFill/>
        </p:spPr>
        <p:txBody>
          <a:bodyPr wrap="none" rtlCol="0">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1025.010</a:t>
            </a:r>
          </a:p>
        </p:txBody>
      </p:sp>
      <p:sp>
        <p:nvSpPr>
          <p:cNvPr id="46" name="Oval 45">
            <a:extLst>
              <a:ext uri="{FF2B5EF4-FFF2-40B4-BE49-F238E27FC236}">
                <a16:creationId xmlns:a16="http://schemas.microsoft.com/office/drawing/2014/main" id="{C9CDEA5E-A5E4-421F-9FE8-E2EA44E8E96B}"/>
              </a:ext>
            </a:extLst>
          </p:cNvPr>
          <p:cNvSpPr/>
          <p:nvPr/>
        </p:nvSpPr>
        <p:spPr>
          <a:xfrm>
            <a:off x="4412208" y="613777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70CF90E-3225-4AD1-8133-587A6932239C}"/>
              </a:ext>
            </a:extLst>
          </p:cNvPr>
          <p:cNvSpPr/>
          <p:nvPr/>
        </p:nvSpPr>
        <p:spPr>
          <a:xfrm>
            <a:off x="5354964" y="582897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A928C0B-CEB1-4C46-AE28-8EBD097980D9}"/>
              </a:ext>
            </a:extLst>
          </p:cNvPr>
          <p:cNvSpPr/>
          <p:nvPr/>
        </p:nvSpPr>
        <p:spPr>
          <a:xfrm>
            <a:off x="6297720" y="526850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4139770-94CE-4547-B5C5-959FE3DE9A82}"/>
              </a:ext>
            </a:extLst>
          </p:cNvPr>
          <p:cNvSpPr/>
          <p:nvPr/>
        </p:nvSpPr>
        <p:spPr>
          <a:xfrm>
            <a:off x="5113081" y="5721313"/>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1E6CE9E-5995-4456-A48C-37B6EE52C377}"/>
              </a:ext>
            </a:extLst>
          </p:cNvPr>
          <p:cNvSpPr txBox="1"/>
          <p:nvPr/>
        </p:nvSpPr>
        <p:spPr>
          <a:xfrm>
            <a:off x="4088963" y="6263664"/>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779DBA9-C536-4347-BAB7-B4A0C54CAF1F}"/>
              </a:ext>
            </a:extLst>
          </p:cNvPr>
          <p:cNvSpPr txBox="1"/>
          <p:nvPr/>
        </p:nvSpPr>
        <p:spPr>
          <a:xfrm>
            <a:off x="5142713" y="6108670"/>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F08D7CDD-0CE5-47D5-A481-BDE64ABF06B4}"/>
              </a:ext>
            </a:extLst>
          </p:cNvPr>
          <p:cNvSpPr txBox="1"/>
          <p:nvPr/>
        </p:nvSpPr>
        <p:spPr>
          <a:xfrm>
            <a:off x="6402753" y="5198566"/>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7645355" y="5523898"/>
            <a:ext cx="309700" cy="430887"/>
          </a:xfrm>
          <a:prstGeom prst="rect">
            <a:avLst/>
          </a:prstGeom>
        </p:spPr>
        <p:txBody>
          <a:bodyPr wrap="none">
            <a:spAutoFit/>
          </a:bodyPr>
          <a:lstStyle/>
          <a:p>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x</a:t>
            </a:r>
            <a:endParaRPr lang="en-CA"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3651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CD975F-D928-4146-9A5A-63431058DC3E}"/>
              </a:ext>
            </a:extLst>
          </p:cNvPr>
          <p:cNvSpPr/>
          <p:nvPr/>
        </p:nvSpPr>
        <p:spPr>
          <a:xfrm>
            <a:off x="4944490" y="6129556"/>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cubic interpolation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Finally, suppose we have four points:</a:t>
            </a:r>
          </a:p>
          <a:p>
            <a:pPr marL="0" indent="0" algn="ctr">
              <a:buNone/>
            </a:pP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–2</a:t>
            </a:r>
            <a:r>
              <a:rPr lang="en-US" dirty="0">
                <a:latin typeface="Times New Roman" panose="02020603050405020304" pitchFamily="18" charset="0"/>
              </a:rPr>
              <a:t>))</a:t>
            </a:r>
            <a:r>
              <a:rPr lang="en-US" dirty="0"/>
              <a:t>,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r>
              <a:rPr lang="en-US" dirty="0"/>
              <a:t>,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r>
              <a:rPr lang="en-US" dirty="0"/>
              <a:t> and </a:t>
            </a:r>
            <a:r>
              <a:rPr lang="en-US" dirty="0">
                <a:latin typeface="Times New Roman" panose="02020603050405020304" pitchFamily="18" charset="0"/>
              </a:rPr>
              <a:t>(</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p>
          <a:p>
            <a:pPr lvl="1"/>
            <a:r>
              <a:rPr lang="en-US" dirty="0"/>
              <a:t>The interpolating polynomial is too large to display</a:t>
            </a:r>
          </a:p>
          <a:p>
            <a:pPr lvl="2"/>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16</a:t>
            </a:fld>
            <a:endParaRPr lang="en-CA"/>
          </a:p>
        </p:txBody>
      </p:sp>
      <p:sp>
        <p:nvSpPr>
          <p:cNvPr id="26" name="Freeform: Shape 25">
            <a:extLst>
              <a:ext uri="{FF2B5EF4-FFF2-40B4-BE49-F238E27FC236}">
                <a16:creationId xmlns:a16="http://schemas.microsoft.com/office/drawing/2014/main" id="{B396F8B4-8C74-49D0-8405-B29D2FFD7942}"/>
              </a:ext>
            </a:extLst>
          </p:cNvPr>
          <p:cNvSpPr/>
          <p:nvPr/>
        </p:nvSpPr>
        <p:spPr>
          <a:xfrm flipV="1">
            <a:off x="3625877" y="4675253"/>
            <a:ext cx="3522267" cy="1057372"/>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0BA458BB-F449-4D19-A56F-23BD9EB190EF}"/>
              </a:ext>
            </a:extLst>
          </p:cNvPr>
          <p:cNvSpPr/>
          <p:nvPr/>
        </p:nvSpPr>
        <p:spPr>
          <a:xfrm>
            <a:off x="3956014" y="466810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B2FBDE57-EF26-47FB-A0CA-D0BDA5C52198}"/>
              </a:ext>
            </a:extLst>
          </p:cNvPr>
          <p:cNvCxnSpPr>
            <a:cxnSpLocks/>
          </p:cNvCxnSpPr>
          <p:nvPr/>
        </p:nvCxnSpPr>
        <p:spPr>
          <a:xfrm flipH="1">
            <a:off x="3683477" y="6268153"/>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2DCB91-6762-4EA7-9454-7E970D3AFE72}"/>
              </a:ext>
            </a:extLst>
          </p:cNvPr>
          <p:cNvCxnSpPr>
            <a:cxnSpLocks/>
          </p:cNvCxnSpPr>
          <p:nvPr/>
        </p:nvCxnSpPr>
        <p:spPr>
          <a:xfrm>
            <a:off x="681648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AB4451D-CCDE-4930-9F67-4BEF4FFD8D54}"/>
              </a:ext>
            </a:extLst>
          </p:cNvPr>
          <p:cNvSpPr txBox="1"/>
          <p:nvPr/>
        </p:nvSpPr>
        <p:spPr>
          <a:xfrm>
            <a:off x="6667243"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CE10B179-F9EF-4BCA-B750-7453041AC0D7}"/>
              </a:ext>
            </a:extLst>
          </p:cNvPr>
          <p:cNvCxnSpPr>
            <a:cxnSpLocks/>
          </p:cNvCxnSpPr>
          <p:nvPr/>
        </p:nvCxnSpPr>
        <p:spPr>
          <a:xfrm>
            <a:off x="682083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177CB7E-CD6B-4D69-84FB-218315898304}"/>
              </a:ext>
            </a:extLst>
          </p:cNvPr>
          <p:cNvSpPr txBox="1"/>
          <p:nvPr/>
        </p:nvSpPr>
        <p:spPr>
          <a:xfrm>
            <a:off x="6664377"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6" name="Straight Connector 45">
            <a:extLst>
              <a:ext uri="{FF2B5EF4-FFF2-40B4-BE49-F238E27FC236}">
                <a16:creationId xmlns:a16="http://schemas.microsoft.com/office/drawing/2014/main" id="{6375E2A1-4E75-4AC1-825E-4C6474DE7A96}"/>
              </a:ext>
            </a:extLst>
          </p:cNvPr>
          <p:cNvCxnSpPr>
            <a:cxnSpLocks/>
          </p:cNvCxnSpPr>
          <p:nvPr/>
        </p:nvCxnSpPr>
        <p:spPr>
          <a:xfrm>
            <a:off x="588266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8EF0500-0DC4-44AA-9A4B-91EE235B60AB}"/>
              </a:ext>
            </a:extLst>
          </p:cNvPr>
          <p:cNvSpPr txBox="1"/>
          <p:nvPr/>
        </p:nvSpPr>
        <p:spPr>
          <a:xfrm>
            <a:off x="5726207"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8" name="Straight Connector 47">
            <a:extLst>
              <a:ext uri="{FF2B5EF4-FFF2-40B4-BE49-F238E27FC236}">
                <a16:creationId xmlns:a16="http://schemas.microsoft.com/office/drawing/2014/main" id="{697C6D92-1631-49CD-869E-6329CA62D2EC}"/>
              </a:ext>
            </a:extLst>
          </p:cNvPr>
          <p:cNvCxnSpPr>
            <a:cxnSpLocks/>
          </p:cNvCxnSpPr>
          <p:nvPr/>
        </p:nvCxnSpPr>
        <p:spPr>
          <a:xfrm>
            <a:off x="494449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12AC6F7-1837-4B3A-A69A-F6C2F9C1E45F}"/>
              </a:ext>
            </a:extLst>
          </p:cNvPr>
          <p:cNvSpPr txBox="1"/>
          <p:nvPr/>
        </p:nvSpPr>
        <p:spPr>
          <a:xfrm>
            <a:off x="4788037"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50" name="Straight Connector 49">
            <a:extLst>
              <a:ext uri="{FF2B5EF4-FFF2-40B4-BE49-F238E27FC236}">
                <a16:creationId xmlns:a16="http://schemas.microsoft.com/office/drawing/2014/main" id="{842E0E12-7F67-4DAE-8758-C00EA6A146EC}"/>
              </a:ext>
            </a:extLst>
          </p:cNvPr>
          <p:cNvCxnSpPr>
            <a:cxnSpLocks/>
          </p:cNvCxnSpPr>
          <p:nvPr/>
        </p:nvCxnSpPr>
        <p:spPr>
          <a:xfrm>
            <a:off x="400632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F64A027-E97D-464F-B600-D8ED765589F0}"/>
              </a:ext>
            </a:extLst>
          </p:cNvPr>
          <p:cNvSpPr txBox="1"/>
          <p:nvPr/>
        </p:nvSpPr>
        <p:spPr>
          <a:xfrm>
            <a:off x="3849867"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52" name="Oval 51">
            <a:extLst>
              <a:ext uri="{FF2B5EF4-FFF2-40B4-BE49-F238E27FC236}">
                <a16:creationId xmlns:a16="http://schemas.microsoft.com/office/drawing/2014/main" id="{1971A4D7-50A2-4A50-B17B-E21181786BA0}"/>
              </a:ext>
            </a:extLst>
          </p:cNvPr>
          <p:cNvSpPr/>
          <p:nvPr/>
        </p:nvSpPr>
        <p:spPr>
          <a:xfrm>
            <a:off x="4898770" y="47787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F1FACBC-AAE0-4330-BCD6-5DFA2E524022}"/>
              </a:ext>
            </a:extLst>
          </p:cNvPr>
          <p:cNvSpPr/>
          <p:nvPr/>
        </p:nvSpPr>
        <p:spPr>
          <a:xfrm>
            <a:off x="5841526" y="503201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814D751-508B-4203-9A7F-0E027175EDCF}"/>
              </a:ext>
            </a:extLst>
          </p:cNvPr>
          <p:cNvSpPr/>
          <p:nvPr/>
        </p:nvSpPr>
        <p:spPr>
          <a:xfrm>
            <a:off x="6784282" y="550339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5872E1F-9991-4159-BAAB-ECCBAF037648}"/>
              </a:ext>
            </a:extLst>
          </p:cNvPr>
          <p:cNvSpPr txBox="1"/>
          <p:nvPr/>
        </p:nvSpPr>
        <p:spPr>
          <a:xfrm>
            <a:off x="3496835" y="419000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E81C2B24-E159-40D9-A307-CA9DC2AACFA5}"/>
              </a:ext>
            </a:extLst>
          </p:cNvPr>
          <p:cNvSpPr txBox="1"/>
          <p:nvPr/>
        </p:nvSpPr>
        <p:spPr>
          <a:xfrm>
            <a:off x="4432912" y="4300638"/>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9AAEB284-A695-4BA6-8B24-1222872B7363}"/>
              </a:ext>
            </a:extLst>
          </p:cNvPr>
          <p:cNvSpPr txBox="1"/>
          <p:nvPr/>
        </p:nvSpPr>
        <p:spPr>
          <a:xfrm>
            <a:off x="5387011" y="4592911"/>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DA5590B9-01E3-4376-8ED0-AD56BED0B8D9}"/>
              </a:ext>
            </a:extLst>
          </p:cNvPr>
          <p:cNvSpPr txBox="1"/>
          <p:nvPr/>
        </p:nvSpPr>
        <p:spPr>
          <a:xfrm>
            <a:off x="6192754" y="5033663"/>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7171527" y="6030972"/>
            <a:ext cx="309700" cy="430887"/>
          </a:xfrm>
          <a:prstGeom prst="rect">
            <a:avLst/>
          </a:prstGeom>
        </p:spPr>
        <p:txBody>
          <a:bodyPr wrap="none">
            <a:spAutoFit/>
          </a:bodyPr>
          <a:lstStyle/>
          <a:p>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x</a:t>
            </a:r>
            <a:endParaRPr lang="en-CA"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9411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90DBF4-91AB-4D75-ABF1-1D60C1696274}"/>
              </a:ext>
            </a:extLst>
          </p:cNvPr>
          <p:cNvSpPr/>
          <p:nvPr/>
        </p:nvSpPr>
        <p:spPr>
          <a:xfrm>
            <a:off x="4944490" y="6129556"/>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cubic interpolation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Again, we shift and scale the </a:t>
            </a:r>
          </a:p>
          <a:p>
            <a:pPr marL="0" indent="0" algn="ctr">
              <a:buNone/>
            </a:pPr>
            <a:r>
              <a:rPr lang="en-US" dirty="0">
                <a:latin typeface="Times New Roman" panose="02020603050405020304" pitchFamily="18" charset="0"/>
              </a:rPr>
              <a:t>(–1.5,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–2</a:t>
            </a:r>
            <a:r>
              <a:rPr lang="en-US" dirty="0">
                <a:latin typeface="Times New Roman" panose="02020603050405020304" pitchFamily="18" charset="0"/>
              </a:rPr>
              <a:t>))</a:t>
            </a:r>
            <a:r>
              <a:rPr lang="en-US" dirty="0"/>
              <a:t>, </a:t>
            </a:r>
            <a:r>
              <a:rPr lang="en-US" dirty="0">
                <a:latin typeface="Times New Roman" panose="02020603050405020304" pitchFamily="18" charset="0"/>
              </a:rPr>
              <a:t>(–0.5,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r>
              <a:rPr lang="en-US" dirty="0"/>
              <a:t>, </a:t>
            </a:r>
            <a:r>
              <a:rPr lang="en-US" dirty="0">
                <a:latin typeface="Times New Roman" panose="02020603050405020304" pitchFamily="18" charset="0"/>
              </a:rPr>
              <a:t>(0.5,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r>
              <a:rPr lang="en-US" dirty="0"/>
              <a:t> and </a:t>
            </a:r>
            <a:r>
              <a:rPr lang="en-US" dirty="0">
                <a:latin typeface="Times New Roman" panose="02020603050405020304" pitchFamily="18" charset="0"/>
              </a:rPr>
              <a:t>(1.5,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x</a:t>
            </a:r>
            <a:r>
              <a:rPr lang="en-US" i="1" baseline="-25000" dirty="0">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p>
          <a:p>
            <a:pPr lvl="1"/>
            <a:r>
              <a:rPr lang="en-US" dirty="0"/>
              <a:t>The interpolating polynomial is</a:t>
            </a:r>
          </a:p>
          <a:p>
            <a:pPr lvl="1"/>
            <a:endParaRPr lang="en-US" dirty="0"/>
          </a:p>
          <a:p>
            <a:pPr lvl="1"/>
            <a:endParaRPr lang="en-US" dirty="0"/>
          </a:p>
          <a:p>
            <a:pPr lvl="1"/>
            <a:endParaRPr lang="en-US" dirty="0"/>
          </a:p>
          <a:p>
            <a:pPr lvl="1"/>
            <a:r>
              <a:rPr lang="en-US" dirty="0"/>
              <a:t>This approximates the function </a:t>
            </a:r>
            <a:r>
              <a:rPr lang="en-US" i="1" dirty="0">
                <a:latin typeface="Times New Roman" panose="02020603050405020304" pitchFamily="18" charset="0"/>
              </a:rPr>
              <a:t>f</a:t>
            </a:r>
            <a:r>
              <a:rPr lang="en-US" dirty="0"/>
              <a:t> at</a:t>
            </a:r>
          </a:p>
          <a:p>
            <a:pPr lvl="2"/>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17</a:t>
            </a:fld>
            <a:endParaRPr lang="en-CA"/>
          </a:p>
        </p:txBody>
      </p:sp>
      <p:cxnSp>
        <p:nvCxnSpPr>
          <p:cNvPr id="34" name="Straight Connector 33">
            <a:extLst>
              <a:ext uri="{FF2B5EF4-FFF2-40B4-BE49-F238E27FC236}">
                <a16:creationId xmlns:a16="http://schemas.microsoft.com/office/drawing/2014/main" id="{B2FBDE57-EF26-47FB-A0CA-D0BDA5C52198}"/>
              </a:ext>
            </a:extLst>
          </p:cNvPr>
          <p:cNvCxnSpPr>
            <a:cxnSpLocks/>
          </p:cNvCxnSpPr>
          <p:nvPr/>
        </p:nvCxnSpPr>
        <p:spPr>
          <a:xfrm flipH="1">
            <a:off x="3683477" y="6268153"/>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2DCB91-6762-4EA7-9454-7E970D3AFE72}"/>
              </a:ext>
            </a:extLst>
          </p:cNvPr>
          <p:cNvCxnSpPr>
            <a:cxnSpLocks/>
          </p:cNvCxnSpPr>
          <p:nvPr/>
        </p:nvCxnSpPr>
        <p:spPr>
          <a:xfrm>
            <a:off x="681648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AB4451D-CCDE-4930-9F67-4BEF4FFD8D54}"/>
              </a:ext>
            </a:extLst>
          </p:cNvPr>
          <p:cNvSpPr txBox="1"/>
          <p:nvPr/>
        </p:nvSpPr>
        <p:spPr>
          <a:xfrm>
            <a:off x="6578343" y="6346145"/>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CE10B179-F9EF-4BCA-B750-7453041AC0D7}"/>
              </a:ext>
            </a:extLst>
          </p:cNvPr>
          <p:cNvCxnSpPr>
            <a:cxnSpLocks/>
          </p:cNvCxnSpPr>
          <p:nvPr/>
        </p:nvCxnSpPr>
        <p:spPr>
          <a:xfrm>
            <a:off x="682083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375E2A1-4E75-4AC1-825E-4C6474DE7A96}"/>
              </a:ext>
            </a:extLst>
          </p:cNvPr>
          <p:cNvCxnSpPr>
            <a:cxnSpLocks/>
          </p:cNvCxnSpPr>
          <p:nvPr/>
        </p:nvCxnSpPr>
        <p:spPr>
          <a:xfrm>
            <a:off x="588266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8EF0500-0DC4-44AA-9A4B-91EE235B60AB}"/>
              </a:ext>
            </a:extLst>
          </p:cNvPr>
          <p:cNvSpPr txBox="1"/>
          <p:nvPr/>
        </p:nvSpPr>
        <p:spPr>
          <a:xfrm>
            <a:off x="5637307" y="6346145"/>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8" name="Straight Connector 47">
            <a:extLst>
              <a:ext uri="{FF2B5EF4-FFF2-40B4-BE49-F238E27FC236}">
                <a16:creationId xmlns:a16="http://schemas.microsoft.com/office/drawing/2014/main" id="{697C6D92-1631-49CD-869E-6329CA62D2EC}"/>
              </a:ext>
            </a:extLst>
          </p:cNvPr>
          <p:cNvCxnSpPr>
            <a:cxnSpLocks/>
          </p:cNvCxnSpPr>
          <p:nvPr/>
        </p:nvCxnSpPr>
        <p:spPr>
          <a:xfrm>
            <a:off x="494449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12AC6F7-1837-4B3A-A69A-F6C2F9C1E45F}"/>
              </a:ext>
            </a:extLst>
          </p:cNvPr>
          <p:cNvSpPr txBox="1"/>
          <p:nvPr/>
        </p:nvSpPr>
        <p:spPr>
          <a:xfrm>
            <a:off x="4584837" y="634614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–0.5</a:t>
            </a:r>
          </a:p>
        </p:txBody>
      </p:sp>
      <p:cxnSp>
        <p:nvCxnSpPr>
          <p:cNvPr id="50" name="Straight Connector 49">
            <a:extLst>
              <a:ext uri="{FF2B5EF4-FFF2-40B4-BE49-F238E27FC236}">
                <a16:creationId xmlns:a16="http://schemas.microsoft.com/office/drawing/2014/main" id="{842E0E12-7F67-4DAE-8758-C00EA6A146EC}"/>
              </a:ext>
            </a:extLst>
          </p:cNvPr>
          <p:cNvCxnSpPr>
            <a:cxnSpLocks/>
          </p:cNvCxnSpPr>
          <p:nvPr/>
        </p:nvCxnSpPr>
        <p:spPr>
          <a:xfrm>
            <a:off x="400632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F64A027-E97D-464F-B600-D8ED765589F0}"/>
              </a:ext>
            </a:extLst>
          </p:cNvPr>
          <p:cNvSpPr txBox="1"/>
          <p:nvPr/>
        </p:nvSpPr>
        <p:spPr>
          <a:xfrm>
            <a:off x="3646667" y="634614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–1.5</a:t>
            </a:r>
          </a:p>
        </p:txBody>
      </p:sp>
      <p:graphicFrame>
        <p:nvGraphicFramePr>
          <p:cNvPr id="28" name="Object 27">
            <a:extLst>
              <a:ext uri="{FF2B5EF4-FFF2-40B4-BE49-F238E27FC236}">
                <a16:creationId xmlns:a16="http://schemas.microsoft.com/office/drawing/2014/main" id="{B454E7AA-D580-4F61-8BEB-215EF011B760}"/>
              </a:ext>
            </a:extLst>
          </p:cNvPr>
          <p:cNvGraphicFramePr>
            <a:graphicFrameLocks noChangeAspect="1"/>
          </p:cNvGraphicFramePr>
          <p:nvPr>
            <p:extLst>
              <p:ext uri="{D42A27DB-BD31-4B8C-83A1-F6EECF244321}">
                <p14:modId xmlns:p14="http://schemas.microsoft.com/office/powerpoint/2010/main" val="3187283291"/>
              </p:ext>
            </p:extLst>
          </p:nvPr>
        </p:nvGraphicFramePr>
        <p:xfrm>
          <a:off x="395141" y="2779903"/>
          <a:ext cx="8573944" cy="1265671"/>
        </p:xfrm>
        <a:graphic>
          <a:graphicData uri="http://schemas.openxmlformats.org/presentationml/2006/ole">
            <mc:AlternateContent xmlns:mc="http://schemas.openxmlformats.org/markup-compatibility/2006">
              <mc:Choice xmlns:v="urn:schemas-microsoft-com:vml" Requires="v">
                <p:oleObj spid="_x0000_s10248" name="Equation" r:id="rId4" imgW="5854680" imgH="863280" progId="Equation.DSMT4">
                  <p:embed/>
                </p:oleObj>
              </mc:Choice>
              <mc:Fallback>
                <p:oleObj name="Equation" r:id="rId4" imgW="5854680" imgH="863280" progId="Equation.DSMT4">
                  <p:embed/>
                  <p:pic>
                    <p:nvPicPr>
                      <p:cNvPr id="28" name="Object 27">
                        <a:extLst>
                          <a:ext uri="{FF2B5EF4-FFF2-40B4-BE49-F238E27FC236}">
                            <a16:creationId xmlns:a16="http://schemas.microsoft.com/office/drawing/2014/main" id="{B454E7AA-D580-4F61-8BEB-215EF011B760}"/>
                          </a:ext>
                        </a:extLst>
                      </p:cNvPr>
                      <p:cNvPicPr/>
                      <p:nvPr/>
                    </p:nvPicPr>
                    <p:blipFill>
                      <a:blip r:embed="rId5"/>
                      <a:stretch>
                        <a:fillRect/>
                      </a:stretch>
                    </p:blipFill>
                    <p:spPr>
                      <a:xfrm>
                        <a:off x="395141" y="2779903"/>
                        <a:ext cx="8573944" cy="1265671"/>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3BFF67DC-FDDF-4788-AEAF-B81F6ECCC344}"/>
              </a:ext>
            </a:extLst>
          </p:cNvPr>
          <p:cNvGraphicFramePr>
            <a:graphicFrameLocks noChangeAspect="1"/>
          </p:cNvGraphicFramePr>
          <p:nvPr>
            <p:extLst>
              <p:ext uri="{D42A27DB-BD31-4B8C-83A1-F6EECF244321}">
                <p14:modId xmlns:p14="http://schemas.microsoft.com/office/powerpoint/2010/main" val="2255000727"/>
              </p:ext>
            </p:extLst>
          </p:nvPr>
        </p:nvGraphicFramePr>
        <p:xfrm>
          <a:off x="1851411" y="4303223"/>
          <a:ext cx="1529715" cy="696754"/>
        </p:xfrm>
        <a:graphic>
          <a:graphicData uri="http://schemas.openxmlformats.org/presentationml/2006/ole">
            <mc:AlternateContent xmlns:mc="http://schemas.openxmlformats.org/markup-compatibility/2006">
              <mc:Choice xmlns:v="urn:schemas-microsoft-com:vml" Requires="v">
                <p:oleObj spid="_x0000_s10249" name="Equation" r:id="rId6" imgW="863280" imgH="393480" progId="Equation.DSMT4">
                  <p:embed/>
                </p:oleObj>
              </mc:Choice>
              <mc:Fallback>
                <p:oleObj name="Equation" r:id="rId6" imgW="863280" imgH="393480" progId="Equation.DSMT4">
                  <p:embed/>
                  <p:pic>
                    <p:nvPicPr>
                      <p:cNvPr id="29" name="Object 28">
                        <a:extLst>
                          <a:ext uri="{FF2B5EF4-FFF2-40B4-BE49-F238E27FC236}">
                            <a16:creationId xmlns:a16="http://schemas.microsoft.com/office/drawing/2014/main" id="{3BFF67DC-FDDF-4788-AEAF-B81F6ECCC344}"/>
                          </a:ext>
                        </a:extLst>
                      </p:cNvPr>
                      <p:cNvPicPr/>
                      <p:nvPr/>
                    </p:nvPicPr>
                    <p:blipFill>
                      <a:blip r:embed="rId7"/>
                      <a:stretch>
                        <a:fillRect/>
                      </a:stretch>
                    </p:blipFill>
                    <p:spPr>
                      <a:xfrm>
                        <a:off x="1851411" y="4303223"/>
                        <a:ext cx="1529715" cy="696754"/>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AF30771F-728A-4C18-A882-2584F69FBA08}"/>
              </a:ext>
            </a:extLst>
          </p:cNvPr>
          <p:cNvGraphicFramePr>
            <a:graphicFrameLocks noChangeAspect="1"/>
          </p:cNvGraphicFramePr>
          <p:nvPr>
            <p:extLst>
              <p:ext uri="{D42A27DB-BD31-4B8C-83A1-F6EECF244321}">
                <p14:modId xmlns:p14="http://schemas.microsoft.com/office/powerpoint/2010/main" val="2182527770"/>
              </p:ext>
            </p:extLst>
          </p:nvPr>
        </p:nvGraphicFramePr>
        <p:xfrm>
          <a:off x="88107" y="5225277"/>
          <a:ext cx="3349136" cy="1168858"/>
        </p:xfrm>
        <a:graphic>
          <a:graphicData uri="http://schemas.openxmlformats.org/presentationml/2006/ole">
            <mc:AlternateContent xmlns:mc="http://schemas.openxmlformats.org/markup-compatibility/2006">
              <mc:Choice xmlns:v="urn:schemas-microsoft-com:vml" Requires="v">
                <p:oleObj spid="_x0000_s10250" name="Equation" r:id="rId8" imgW="2768400" imgH="965160" progId="Equation.DSMT4">
                  <p:embed/>
                </p:oleObj>
              </mc:Choice>
              <mc:Fallback>
                <p:oleObj name="Equation" r:id="rId8" imgW="2768400" imgH="965160" progId="Equation.DSMT4">
                  <p:embed/>
                  <p:pic>
                    <p:nvPicPr>
                      <p:cNvPr id="30" name="Object 29">
                        <a:extLst>
                          <a:ext uri="{FF2B5EF4-FFF2-40B4-BE49-F238E27FC236}">
                            <a16:creationId xmlns:a16="http://schemas.microsoft.com/office/drawing/2014/main" id="{AF30771F-728A-4C18-A882-2584F69FBA08}"/>
                          </a:ext>
                        </a:extLst>
                      </p:cNvPr>
                      <p:cNvPicPr/>
                      <p:nvPr/>
                    </p:nvPicPr>
                    <p:blipFill>
                      <a:blip r:embed="rId9"/>
                      <a:stretch>
                        <a:fillRect/>
                      </a:stretch>
                    </p:blipFill>
                    <p:spPr>
                      <a:xfrm>
                        <a:off x="88107" y="5225277"/>
                        <a:ext cx="3349136" cy="1168858"/>
                      </a:xfrm>
                      <a:prstGeom prst="rect">
                        <a:avLst/>
                      </a:prstGeom>
                    </p:spPr>
                  </p:pic>
                </p:oleObj>
              </mc:Fallback>
            </mc:AlternateContent>
          </a:graphicData>
        </a:graphic>
      </p:graphicFrame>
      <p:sp>
        <p:nvSpPr>
          <p:cNvPr id="31" name="Freeform: Shape 30">
            <a:extLst>
              <a:ext uri="{FF2B5EF4-FFF2-40B4-BE49-F238E27FC236}">
                <a16:creationId xmlns:a16="http://schemas.microsoft.com/office/drawing/2014/main" id="{786E36C8-3C44-4B53-880A-23CD993B769B}"/>
              </a:ext>
            </a:extLst>
          </p:cNvPr>
          <p:cNvSpPr/>
          <p:nvPr/>
        </p:nvSpPr>
        <p:spPr>
          <a:xfrm flipV="1">
            <a:off x="3625877" y="4675253"/>
            <a:ext cx="3522267" cy="1057372"/>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ACA2DDAB-667B-4466-B2A7-2C7DC2D574BC}"/>
              </a:ext>
            </a:extLst>
          </p:cNvPr>
          <p:cNvSpPr/>
          <p:nvPr/>
        </p:nvSpPr>
        <p:spPr>
          <a:xfrm>
            <a:off x="3956014" y="466810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D6D334E-DDEC-48BF-9A6D-2AAC5CCACDAC}"/>
              </a:ext>
            </a:extLst>
          </p:cNvPr>
          <p:cNvSpPr/>
          <p:nvPr/>
        </p:nvSpPr>
        <p:spPr>
          <a:xfrm>
            <a:off x="4898770" y="477875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3628C45-B155-45E7-971B-C43D0B861E00}"/>
              </a:ext>
            </a:extLst>
          </p:cNvPr>
          <p:cNvSpPr/>
          <p:nvPr/>
        </p:nvSpPr>
        <p:spPr>
          <a:xfrm>
            <a:off x="5841526" y="503201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B01C16E-9A37-4BAC-9703-9124FB7CA093}"/>
              </a:ext>
            </a:extLst>
          </p:cNvPr>
          <p:cNvSpPr/>
          <p:nvPr/>
        </p:nvSpPr>
        <p:spPr>
          <a:xfrm>
            <a:off x="6784282" y="550339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77C1AD-53C6-4FE5-A014-505AA851B601}"/>
              </a:ext>
            </a:extLst>
          </p:cNvPr>
          <p:cNvSpPr txBox="1"/>
          <p:nvPr/>
        </p:nvSpPr>
        <p:spPr>
          <a:xfrm>
            <a:off x="3496835" y="419000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CA0268AF-41E4-40C3-9756-717761B4E679}"/>
              </a:ext>
            </a:extLst>
          </p:cNvPr>
          <p:cNvSpPr txBox="1"/>
          <p:nvPr/>
        </p:nvSpPr>
        <p:spPr>
          <a:xfrm>
            <a:off x="4432912" y="4300638"/>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D765388E-C0A1-4CEE-813B-980336D1F8AD}"/>
              </a:ext>
            </a:extLst>
          </p:cNvPr>
          <p:cNvSpPr txBox="1"/>
          <p:nvPr/>
        </p:nvSpPr>
        <p:spPr>
          <a:xfrm>
            <a:off x="5387011" y="4592911"/>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E61B42D2-8A4D-4971-8E31-D6499664E77D}"/>
              </a:ext>
            </a:extLst>
          </p:cNvPr>
          <p:cNvSpPr txBox="1"/>
          <p:nvPr/>
        </p:nvSpPr>
        <p:spPr>
          <a:xfrm>
            <a:off x="6192754" y="5033663"/>
            <a:ext cx="85953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7171527" y="6030972"/>
            <a:ext cx="293670" cy="430887"/>
          </a:xfrm>
          <a:prstGeom prst="rect">
            <a:avLst/>
          </a:prstGeom>
        </p:spPr>
        <p:txBody>
          <a:bodyPr wrap="none">
            <a:spAutoFit/>
          </a:bodyPr>
          <a:lstStyle/>
          <a:p>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s</a:t>
            </a:r>
            <a:endParaRPr lang="en-CA" i="1" dirty="0">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395428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90DBF4-91AB-4D75-ABF1-1D60C1696274}"/>
              </a:ext>
            </a:extLst>
          </p:cNvPr>
          <p:cNvSpPr/>
          <p:nvPr/>
        </p:nvSpPr>
        <p:spPr>
          <a:xfrm>
            <a:off x="4944490" y="6129556"/>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Centered cubic interpolation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4525963"/>
          </a:xfrm>
        </p:spPr>
        <p:txBody>
          <a:bodyPr/>
          <a:lstStyle/>
          <a:p>
            <a:r>
              <a:rPr lang="en-US" dirty="0"/>
              <a:t>For example, suppose that we have the following data:</a:t>
            </a:r>
          </a:p>
          <a:p>
            <a:pPr marL="0" indent="0" algn="ctr">
              <a:buNone/>
            </a:pPr>
            <a:r>
              <a:rPr lang="en-US" dirty="0">
                <a:latin typeface="Times New Roman" panose="02020603050405020304" pitchFamily="18" charset="0"/>
                <a:ea typeface="Tahoma" panose="020B0604030504040204" pitchFamily="34" charset="0"/>
              </a:rPr>
              <a:t>(105920, 22.3), (106040, 22.4) , (106160, 22.1)</a:t>
            </a:r>
            <a:r>
              <a:rPr lang="en-US" dirty="0"/>
              <a:t> and </a:t>
            </a:r>
            <a:r>
              <a:rPr lang="en-US" dirty="0">
                <a:latin typeface="Times New Roman" panose="02020603050405020304" pitchFamily="18" charset="0"/>
              </a:rPr>
              <a:t>(</a:t>
            </a:r>
            <a:r>
              <a:rPr lang="en-US" dirty="0">
                <a:latin typeface="Times New Roman" panose="02020603050405020304" pitchFamily="18" charset="0"/>
                <a:ea typeface="Tahoma" panose="020B0604030504040204" pitchFamily="34" charset="0"/>
              </a:rPr>
              <a:t>106280</a:t>
            </a:r>
            <a:r>
              <a:rPr lang="en-US" dirty="0">
                <a:latin typeface="Times New Roman" panose="02020603050405020304" pitchFamily="18" charset="0"/>
              </a:rPr>
              <a:t>, </a:t>
            </a:r>
            <a:r>
              <a:rPr lang="en-US" dirty="0">
                <a:latin typeface="Times New Roman" panose="02020603050405020304" pitchFamily="18" charset="0"/>
                <a:ea typeface="Tahoma" panose="020B0604030504040204" pitchFamily="34" charset="0"/>
              </a:rPr>
              <a:t>21.7</a:t>
            </a:r>
            <a:r>
              <a:rPr lang="en-US" dirty="0">
                <a:latin typeface="Times New Roman" panose="02020603050405020304" pitchFamily="18" charset="0"/>
              </a:rPr>
              <a:t>)</a:t>
            </a:r>
          </a:p>
          <a:p>
            <a:pPr lvl="1"/>
            <a:r>
              <a:rPr lang="en-US" dirty="0"/>
              <a:t>Thus:</a:t>
            </a:r>
          </a:p>
          <a:p>
            <a:pPr lvl="2"/>
            <a:r>
              <a:rPr lang="en-US" dirty="0"/>
              <a:t>The midpoint is </a:t>
            </a:r>
            <a:r>
              <a:rPr lang="en-US" dirty="0">
                <a:latin typeface="Times New Roman" panose="02020603050405020304" pitchFamily="18" charset="0"/>
              </a:rPr>
              <a:t>106100</a:t>
            </a:r>
          </a:p>
          <a:p>
            <a:pPr lvl="2"/>
            <a:r>
              <a:rPr lang="en-US" dirty="0"/>
              <a:t>The step size is </a:t>
            </a:r>
            <a:r>
              <a:rPr lang="en-US" i="1" dirty="0">
                <a:latin typeface="Times New Roman" panose="02020603050405020304" pitchFamily="18" charset="0"/>
              </a:rPr>
              <a:t>h </a:t>
            </a:r>
            <a:r>
              <a:rPr lang="en-US" dirty="0">
                <a:latin typeface="Times New Roman" panose="02020603050405020304" pitchFamily="18" charset="0"/>
              </a:rPr>
              <a:t>= 120</a:t>
            </a:r>
          </a:p>
          <a:p>
            <a:pPr lvl="2"/>
            <a:r>
              <a:rPr lang="en-US" dirty="0"/>
              <a:t>The polynomial is </a:t>
            </a:r>
            <a:r>
              <a:rPr lang="en-US" dirty="0">
                <a:latin typeface="Times New Roman" panose="02020603050405020304" pitchFamily="18" charset="0"/>
              </a:rPr>
              <a:t>0.05</a:t>
            </a:r>
            <a:r>
              <a:rPr lang="en-US" i="1" dirty="0">
                <a:latin typeface="Symbol" panose="05050102010706020507" pitchFamily="18" charset="2"/>
              </a:rPr>
              <a:t> d </a:t>
            </a:r>
            <a:r>
              <a:rPr lang="en-US" baseline="30000" dirty="0">
                <a:latin typeface="Times New Roman" panose="02020603050405020304" pitchFamily="18" charset="0"/>
              </a:rPr>
              <a:t>3</a:t>
            </a:r>
            <a:r>
              <a:rPr lang="en-US" dirty="0">
                <a:latin typeface="Times New Roman" panose="02020603050405020304" pitchFamily="18" charset="0"/>
              </a:rPr>
              <a:t> – 0.125</a:t>
            </a:r>
            <a:r>
              <a:rPr lang="en-US" i="1" dirty="0">
                <a:latin typeface="Symbol" panose="05050102010706020507" pitchFamily="18" charset="2"/>
              </a:rPr>
              <a:t> d </a:t>
            </a:r>
            <a:r>
              <a:rPr lang="en-US" baseline="30000" dirty="0">
                <a:latin typeface="Times New Roman" panose="02020603050405020304" pitchFamily="18" charset="0"/>
              </a:rPr>
              <a:t>2</a:t>
            </a:r>
            <a:r>
              <a:rPr lang="en-US" dirty="0">
                <a:latin typeface="Times New Roman" panose="02020603050405020304" pitchFamily="18" charset="0"/>
              </a:rPr>
              <a:t> – 0.3125</a:t>
            </a:r>
            <a:r>
              <a:rPr lang="en-US" i="1" dirty="0">
                <a:latin typeface="Symbol" panose="05050102010706020507" pitchFamily="18" charset="2"/>
              </a:rPr>
              <a:t> </a:t>
            </a:r>
            <a:r>
              <a:rPr lang="en-US" i="1">
                <a:latin typeface="Symbol" panose="05050102010706020507" pitchFamily="18" charset="2"/>
              </a:rPr>
              <a:t>d</a:t>
            </a:r>
            <a:r>
              <a:rPr lang="en-US">
                <a:latin typeface="Times New Roman" panose="02020603050405020304" pitchFamily="18" charset="0"/>
              </a:rPr>
              <a:t>  + </a:t>
            </a:r>
            <a:r>
              <a:rPr lang="en-US" dirty="0">
                <a:latin typeface="Times New Roman" panose="02020603050405020304" pitchFamily="18" charset="0"/>
              </a:rPr>
              <a:t>22.28125 </a:t>
            </a:r>
            <a:endParaRPr lang="en-US" baseline="30000" dirty="0">
              <a:latin typeface="Times New Roman" panose="02020603050405020304" pitchFamily="18" charset="0"/>
            </a:endParaRPr>
          </a:p>
          <a:p>
            <a:pPr lvl="1"/>
            <a:r>
              <a:rPr lang="en-US" dirty="0"/>
              <a:t>If you wanted to approximate </a:t>
            </a:r>
            <a:r>
              <a:rPr lang="en-US" dirty="0">
                <a:latin typeface="Times New Roman" panose="02020603050405020304" pitchFamily="18" charset="0"/>
              </a:rPr>
              <a:t>at time 106157,</a:t>
            </a:r>
            <a:br>
              <a:rPr lang="en-US" dirty="0">
                <a:latin typeface="Times New Roman" panose="02020603050405020304" pitchFamily="18" charset="0"/>
              </a:rPr>
            </a:br>
            <a:r>
              <a:rPr lang="en-US" dirty="0">
                <a:latin typeface="Times New Roman" panose="02020603050405020304" pitchFamily="18" charset="0"/>
              </a:rPr>
              <a:t>	</a:t>
            </a:r>
            <a:r>
              <a:rPr lang="en-US" dirty="0"/>
              <a:t>we note this is </a:t>
            </a:r>
            <a:r>
              <a:rPr lang="en-US" dirty="0">
                <a:latin typeface="Times New Roman" panose="02020603050405020304" pitchFamily="18" charset="0"/>
              </a:rPr>
              <a:t>106100 + 120·0.475</a:t>
            </a:r>
          </a:p>
          <a:p>
            <a:pPr lvl="1"/>
            <a:r>
              <a:rPr lang="en-US" dirty="0">
                <a:latin typeface="Times New Roman" panose="02020603050405020304" pitchFamily="18" charset="0"/>
              </a:rPr>
              <a:t>Thus, ((0.05·0.475 – 0.125)·0.475 – 0.3125)·0.475 + 22.28125</a:t>
            </a:r>
            <a:br>
              <a:rPr lang="en-US" dirty="0">
                <a:latin typeface="Times New Roman" panose="02020603050405020304" pitchFamily="18" charset="0"/>
              </a:rPr>
            </a:br>
            <a:r>
              <a:rPr lang="en-US" dirty="0">
                <a:latin typeface="Times New Roman" panose="02020603050405020304" pitchFamily="18" charset="0"/>
              </a:rPr>
              <a:t>                 = 22.109968</a:t>
            </a:r>
          </a:p>
          <a:p>
            <a:pPr lvl="2"/>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18</a:t>
            </a:fld>
            <a:endParaRPr lang="en-CA"/>
          </a:p>
        </p:txBody>
      </p:sp>
      <p:cxnSp>
        <p:nvCxnSpPr>
          <p:cNvPr id="34" name="Straight Connector 33">
            <a:extLst>
              <a:ext uri="{FF2B5EF4-FFF2-40B4-BE49-F238E27FC236}">
                <a16:creationId xmlns:a16="http://schemas.microsoft.com/office/drawing/2014/main" id="{B2FBDE57-EF26-47FB-A0CA-D0BDA5C52198}"/>
              </a:ext>
            </a:extLst>
          </p:cNvPr>
          <p:cNvCxnSpPr>
            <a:cxnSpLocks/>
          </p:cNvCxnSpPr>
          <p:nvPr/>
        </p:nvCxnSpPr>
        <p:spPr>
          <a:xfrm flipH="1">
            <a:off x="3683477" y="6268153"/>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2DCB91-6762-4EA7-9454-7E970D3AFE72}"/>
              </a:ext>
            </a:extLst>
          </p:cNvPr>
          <p:cNvCxnSpPr>
            <a:cxnSpLocks/>
          </p:cNvCxnSpPr>
          <p:nvPr/>
        </p:nvCxnSpPr>
        <p:spPr>
          <a:xfrm>
            <a:off x="681648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AB4451D-CCDE-4930-9F67-4BEF4FFD8D54}"/>
              </a:ext>
            </a:extLst>
          </p:cNvPr>
          <p:cNvSpPr txBox="1"/>
          <p:nvPr/>
        </p:nvSpPr>
        <p:spPr>
          <a:xfrm>
            <a:off x="6578343" y="6346145"/>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CE10B179-F9EF-4BCA-B750-7453041AC0D7}"/>
              </a:ext>
            </a:extLst>
          </p:cNvPr>
          <p:cNvCxnSpPr>
            <a:cxnSpLocks/>
          </p:cNvCxnSpPr>
          <p:nvPr/>
        </p:nvCxnSpPr>
        <p:spPr>
          <a:xfrm>
            <a:off x="682083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375E2A1-4E75-4AC1-825E-4C6474DE7A96}"/>
              </a:ext>
            </a:extLst>
          </p:cNvPr>
          <p:cNvCxnSpPr>
            <a:cxnSpLocks/>
          </p:cNvCxnSpPr>
          <p:nvPr/>
        </p:nvCxnSpPr>
        <p:spPr>
          <a:xfrm>
            <a:off x="588266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8EF0500-0DC4-44AA-9A4B-91EE235B60AB}"/>
              </a:ext>
            </a:extLst>
          </p:cNvPr>
          <p:cNvSpPr txBox="1"/>
          <p:nvPr/>
        </p:nvSpPr>
        <p:spPr>
          <a:xfrm>
            <a:off x="5637307" y="6346145"/>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8" name="Straight Connector 47">
            <a:extLst>
              <a:ext uri="{FF2B5EF4-FFF2-40B4-BE49-F238E27FC236}">
                <a16:creationId xmlns:a16="http://schemas.microsoft.com/office/drawing/2014/main" id="{697C6D92-1631-49CD-869E-6329CA62D2EC}"/>
              </a:ext>
            </a:extLst>
          </p:cNvPr>
          <p:cNvCxnSpPr>
            <a:cxnSpLocks/>
          </p:cNvCxnSpPr>
          <p:nvPr/>
        </p:nvCxnSpPr>
        <p:spPr>
          <a:xfrm>
            <a:off x="494449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12AC6F7-1837-4B3A-A69A-F6C2F9C1E45F}"/>
              </a:ext>
            </a:extLst>
          </p:cNvPr>
          <p:cNvSpPr txBox="1"/>
          <p:nvPr/>
        </p:nvSpPr>
        <p:spPr>
          <a:xfrm>
            <a:off x="4584837" y="634614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–0.5</a:t>
            </a:r>
          </a:p>
        </p:txBody>
      </p:sp>
      <p:cxnSp>
        <p:nvCxnSpPr>
          <p:cNvPr id="50" name="Straight Connector 49">
            <a:extLst>
              <a:ext uri="{FF2B5EF4-FFF2-40B4-BE49-F238E27FC236}">
                <a16:creationId xmlns:a16="http://schemas.microsoft.com/office/drawing/2014/main" id="{842E0E12-7F67-4DAE-8758-C00EA6A146EC}"/>
              </a:ext>
            </a:extLst>
          </p:cNvPr>
          <p:cNvCxnSpPr>
            <a:cxnSpLocks/>
          </p:cNvCxnSpPr>
          <p:nvPr/>
        </p:nvCxnSpPr>
        <p:spPr>
          <a:xfrm>
            <a:off x="400632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F64A027-E97D-464F-B600-D8ED765589F0}"/>
              </a:ext>
            </a:extLst>
          </p:cNvPr>
          <p:cNvSpPr txBox="1"/>
          <p:nvPr/>
        </p:nvSpPr>
        <p:spPr>
          <a:xfrm>
            <a:off x="3646667" y="634614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–1.5</a:t>
            </a:r>
          </a:p>
        </p:txBody>
      </p:sp>
      <p:sp>
        <p:nvSpPr>
          <p:cNvPr id="31" name="Freeform: Shape 30">
            <a:extLst>
              <a:ext uri="{FF2B5EF4-FFF2-40B4-BE49-F238E27FC236}">
                <a16:creationId xmlns:a16="http://schemas.microsoft.com/office/drawing/2014/main" id="{786E36C8-3C44-4B53-880A-23CD993B769B}"/>
              </a:ext>
            </a:extLst>
          </p:cNvPr>
          <p:cNvSpPr/>
          <p:nvPr/>
        </p:nvSpPr>
        <p:spPr>
          <a:xfrm rot="21378298" flipV="1">
            <a:off x="3625877" y="5641185"/>
            <a:ext cx="3522267" cy="393962"/>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ACA2DDAB-667B-4466-B2A7-2C7DC2D574BC}"/>
              </a:ext>
            </a:extLst>
          </p:cNvPr>
          <p:cNvSpPr/>
          <p:nvPr/>
        </p:nvSpPr>
        <p:spPr>
          <a:xfrm>
            <a:off x="3956014" y="568317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D6D334E-DDEC-48BF-9A6D-2AAC5CCACDAC}"/>
              </a:ext>
            </a:extLst>
          </p:cNvPr>
          <p:cNvSpPr/>
          <p:nvPr/>
        </p:nvSpPr>
        <p:spPr>
          <a:xfrm>
            <a:off x="4898770" y="565960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3628C45-B155-45E7-971B-C43D0B861E00}"/>
              </a:ext>
            </a:extLst>
          </p:cNvPr>
          <p:cNvSpPr/>
          <p:nvPr/>
        </p:nvSpPr>
        <p:spPr>
          <a:xfrm>
            <a:off x="5841526" y="570313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B01C16E-9A37-4BAC-9703-9124FB7CA093}"/>
              </a:ext>
            </a:extLst>
          </p:cNvPr>
          <p:cNvSpPr/>
          <p:nvPr/>
        </p:nvSpPr>
        <p:spPr>
          <a:xfrm>
            <a:off x="6784282" y="581378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77C1AD-53C6-4FE5-A014-505AA851B601}"/>
              </a:ext>
            </a:extLst>
          </p:cNvPr>
          <p:cNvSpPr txBox="1"/>
          <p:nvPr/>
        </p:nvSpPr>
        <p:spPr>
          <a:xfrm>
            <a:off x="3698171" y="5213464"/>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22.3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CA0268AF-41E4-40C3-9756-717761B4E679}"/>
              </a:ext>
            </a:extLst>
          </p:cNvPr>
          <p:cNvSpPr txBox="1"/>
          <p:nvPr/>
        </p:nvSpPr>
        <p:spPr>
          <a:xfrm>
            <a:off x="4617470" y="516470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22.4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D765388E-C0A1-4CEE-813B-980336D1F8AD}"/>
              </a:ext>
            </a:extLst>
          </p:cNvPr>
          <p:cNvSpPr txBox="1"/>
          <p:nvPr/>
        </p:nvSpPr>
        <p:spPr>
          <a:xfrm>
            <a:off x="5571569" y="5247253"/>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22.1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E61B42D2-8A4D-4971-8E31-D6499664E77D}"/>
              </a:ext>
            </a:extLst>
          </p:cNvPr>
          <p:cNvSpPr txBox="1"/>
          <p:nvPr/>
        </p:nvSpPr>
        <p:spPr>
          <a:xfrm>
            <a:off x="6511536" y="535244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21.7</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5" name="Oval 44">
            <a:extLst>
              <a:ext uri="{FF2B5EF4-FFF2-40B4-BE49-F238E27FC236}">
                <a16:creationId xmlns:a16="http://schemas.microsoft.com/office/drawing/2014/main" id="{337403B4-098A-4876-8326-02A190072F69}"/>
              </a:ext>
            </a:extLst>
          </p:cNvPr>
          <p:cNvSpPr/>
          <p:nvPr/>
        </p:nvSpPr>
        <p:spPr>
          <a:xfrm>
            <a:off x="5767423" y="621626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171527" y="6030972"/>
            <a:ext cx="293670" cy="430887"/>
          </a:xfrm>
          <a:prstGeom prst="rect">
            <a:avLst/>
          </a:prstGeom>
        </p:spPr>
        <p:txBody>
          <a:bodyPr wrap="none">
            <a:spAutoFit/>
          </a:bodyPr>
          <a:lstStyle/>
          <a:p>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s</a:t>
            </a:r>
            <a:endParaRPr lang="en-CA"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8475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DD053-20A1-4F6A-865B-AE043AD93F47}"/>
              </a:ext>
            </a:extLst>
          </p:cNvPr>
          <p:cNvSpPr>
            <a:spLocks noGrp="1"/>
          </p:cNvSpPr>
          <p:nvPr>
            <p:ph type="title"/>
          </p:nvPr>
        </p:nvSpPr>
        <p:spPr/>
        <p:txBody>
          <a:bodyPr/>
          <a:lstStyle/>
          <a:p>
            <a:r>
              <a:rPr lang="en-US" dirty="0"/>
              <a:t>Backward interpolating polynomials</a:t>
            </a:r>
          </a:p>
        </p:txBody>
      </p:sp>
      <p:sp>
        <p:nvSpPr>
          <p:cNvPr id="3" name="Content Placeholder 2">
            <a:extLst>
              <a:ext uri="{FF2B5EF4-FFF2-40B4-BE49-F238E27FC236}">
                <a16:creationId xmlns:a16="http://schemas.microsoft.com/office/drawing/2014/main" id="{F79BC386-ACC4-46D4-94B8-42C690EC634C}"/>
              </a:ext>
            </a:extLst>
          </p:cNvPr>
          <p:cNvSpPr>
            <a:spLocks noGrp="1"/>
          </p:cNvSpPr>
          <p:nvPr>
            <p:ph idx="1"/>
          </p:nvPr>
        </p:nvSpPr>
        <p:spPr/>
        <p:txBody>
          <a:bodyPr/>
          <a:lstStyle/>
          <a:p>
            <a:r>
              <a:rPr lang="en-US" dirty="0"/>
              <a:t>What happens if you only have prior information:</a:t>
            </a:r>
          </a:p>
          <a:p>
            <a:pPr marL="0" indent="0" algn="ctr">
              <a:buNone/>
            </a:pP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–3</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–3</a:t>
            </a:r>
            <a:r>
              <a:rPr lang="en-US" dirty="0">
                <a:latin typeface="Times New Roman" panose="02020603050405020304" pitchFamily="18" charset="0"/>
              </a:rPr>
              <a:t>))</a:t>
            </a:r>
            <a:r>
              <a:rPr lang="en-US" dirty="0"/>
              <a:t>, </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–2</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r>
              <a:rPr lang="en-US" dirty="0"/>
              <a:t>, </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r>
              <a:rPr lang="en-US" dirty="0"/>
              <a:t> and </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a:t>
            </a:r>
          </a:p>
          <a:p>
            <a:pPr lvl="1"/>
            <a:r>
              <a:rPr lang="en-US" dirty="0"/>
              <a:t>Question: Do we want to only approximate values in the past,</a:t>
            </a:r>
            <a:br>
              <a:rPr lang="en-US" dirty="0"/>
            </a:br>
            <a:r>
              <a:rPr lang="en-US" dirty="0"/>
              <a:t>	or do we want to extrapolate values into the future?</a:t>
            </a:r>
          </a:p>
          <a:p>
            <a:pPr lvl="1"/>
            <a:r>
              <a:rPr lang="en-US" dirty="0"/>
              <a:t>Unfortunately, the error grows quickly outside any interval</a:t>
            </a:r>
          </a:p>
          <a:p>
            <a:pPr marL="457200" lvl="1" indent="0" algn="ctr">
              <a:buNone/>
            </a:pPr>
            <a:r>
              <a:rPr lang="en-US" dirty="0"/>
              <a:t>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i="1" baseline="-25000" dirty="0">
                <a:latin typeface="Times New Roman" panose="02020603050405020304" pitchFamily="18" charset="0"/>
              </a:rPr>
              <a:t> </a:t>
            </a:r>
            <a:r>
              <a:rPr lang="en-US" baseline="-25000" dirty="0">
                <a:latin typeface="Times New Roman" panose="02020603050405020304" pitchFamily="18" charset="0"/>
              </a:rPr>
              <a:t>– </a:t>
            </a:r>
            <a:r>
              <a:rPr lang="en-US" i="1" baseline="-25000" dirty="0">
                <a:latin typeface="Times New Roman" panose="02020603050405020304" pitchFamily="18" charset="0"/>
              </a:rPr>
              <a:t>n</a:t>
            </a:r>
            <a:r>
              <a:rPr lang="en-US" dirty="0">
                <a:latin typeface="Times New Roman" panose="02020603050405020304" pitchFamily="18" charset="0"/>
              </a:rPr>
              <a:t>, …, </a:t>
            </a:r>
            <a:r>
              <a:rPr lang="en-US" i="1" dirty="0" err="1">
                <a:latin typeface="Times New Roman" panose="02020603050405020304" pitchFamily="18" charset="0"/>
              </a:rPr>
              <a:t>t</a:t>
            </a:r>
            <a:r>
              <a:rPr lang="en-US" i="1" baseline="-25000" dirty="0" err="1">
                <a:latin typeface="Times New Roman" panose="02020603050405020304" pitchFamily="18" charset="0"/>
              </a:rPr>
              <a:t>k</a:t>
            </a:r>
            <a:endParaRPr lang="en-US" i="1" baseline="-25000" dirty="0">
              <a:latin typeface="Times New Roman" panose="02020603050405020304" pitchFamily="18" charset="0"/>
            </a:endParaRPr>
          </a:p>
          <a:p>
            <a:pPr lvl="1"/>
            <a:r>
              <a:rPr lang="en-US" dirty="0"/>
              <a:t>Using </a:t>
            </a:r>
            <a:r>
              <a:rPr lang="en-US" i="1" dirty="0"/>
              <a:t>interpolating </a:t>
            </a:r>
            <a:r>
              <a:rPr lang="en-US" dirty="0"/>
              <a:t>polynomials to estimate the value at </a:t>
            </a:r>
            <a:r>
              <a:rPr lang="en-US" i="1" dirty="0"/>
              <a:t>t</a:t>
            </a:r>
            <a:r>
              <a:rPr lang="en-US" i="1" baseline="-25000" dirty="0"/>
              <a:t>k</a:t>
            </a:r>
            <a:r>
              <a:rPr lang="en-US" baseline="-25000" dirty="0"/>
              <a:t>+1</a:t>
            </a:r>
            <a:r>
              <a:rPr lang="en-US" dirty="0"/>
              <a:t> results in an error a minimum of eight times</a:t>
            </a:r>
            <a:br>
              <a:rPr lang="en-US" dirty="0"/>
            </a:br>
            <a:r>
              <a:rPr lang="en-US" dirty="0"/>
              <a:t>larger than the estimate of any</a:t>
            </a:r>
            <a:br>
              <a:rPr lang="en-US" dirty="0"/>
            </a:br>
            <a:r>
              <a:rPr lang="en-US" dirty="0"/>
              <a:t>value on the interval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&lt; </a:t>
            </a:r>
            <a:r>
              <a:rPr lang="en-US" i="1" dirty="0">
                <a:latin typeface="Times New Roman" panose="02020603050405020304" pitchFamily="18" charset="0"/>
              </a:rPr>
              <a:t>t</a:t>
            </a:r>
            <a:r>
              <a:rPr lang="en-US" dirty="0">
                <a:latin typeface="Times New Roman" panose="02020603050405020304" pitchFamily="18" charset="0"/>
              </a:rPr>
              <a:t> &lt; </a:t>
            </a:r>
            <a:r>
              <a:rPr lang="en-US" i="1" dirty="0" err="1">
                <a:latin typeface="Times New Roman" panose="02020603050405020304" pitchFamily="18" charset="0"/>
              </a:rPr>
              <a:t>t</a:t>
            </a:r>
            <a:r>
              <a:rPr lang="en-US" i="1" baseline="-25000" dirty="0" err="1">
                <a:latin typeface="Times New Roman" panose="02020603050405020304" pitchFamily="18" charset="0"/>
              </a:rPr>
              <a:t>k</a:t>
            </a:r>
            <a:endParaRPr lang="en-US" dirty="0">
              <a:latin typeface="Times New Roman" panose="02020603050405020304" pitchFamily="18" charset="0"/>
            </a:endParaRPr>
          </a:p>
          <a:p>
            <a:pPr lvl="1" algn="ct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241A0B43-3887-4592-A9C1-F212F387B122}"/>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7C7F2F4E-8B45-44CD-BF9C-3EB9B56D8036}"/>
              </a:ext>
            </a:extLst>
          </p:cNvPr>
          <p:cNvSpPr>
            <a:spLocks noGrp="1"/>
          </p:cNvSpPr>
          <p:nvPr>
            <p:ph type="sldNum" sz="quarter" idx="12"/>
          </p:nvPr>
        </p:nvSpPr>
        <p:spPr/>
        <p:txBody>
          <a:bodyPr/>
          <a:lstStyle/>
          <a:p>
            <a:fld id="{42EF6DC8-DA9C-4533-8A40-BB00A2545AF8}" type="slidenum">
              <a:rPr lang="en-CA" smtClean="0"/>
              <a:pPr/>
              <a:t>19</a:t>
            </a:fld>
            <a:endParaRPr lang="en-CA" dirty="0"/>
          </a:p>
        </p:txBody>
      </p:sp>
      <p:sp>
        <p:nvSpPr>
          <p:cNvPr id="6" name="Freeform: Shape 5">
            <a:extLst>
              <a:ext uri="{FF2B5EF4-FFF2-40B4-BE49-F238E27FC236}">
                <a16:creationId xmlns:a16="http://schemas.microsoft.com/office/drawing/2014/main" id="{53F46953-2A2E-4BE8-8B45-4F2014FAB8CD}"/>
              </a:ext>
            </a:extLst>
          </p:cNvPr>
          <p:cNvSpPr/>
          <p:nvPr/>
        </p:nvSpPr>
        <p:spPr>
          <a:xfrm>
            <a:off x="3697070" y="4605555"/>
            <a:ext cx="3522267" cy="122086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6612D022-43A5-4762-A7BB-5AF551B55FCD}"/>
              </a:ext>
            </a:extLst>
          </p:cNvPr>
          <p:cNvSpPr/>
          <p:nvPr/>
        </p:nvSpPr>
        <p:spPr>
          <a:xfrm>
            <a:off x="3956014" y="57670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E6E856C-C61D-4F0E-B91D-D08BA3ED4A37}"/>
              </a:ext>
            </a:extLst>
          </p:cNvPr>
          <p:cNvCxnSpPr>
            <a:cxnSpLocks/>
          </p:cNvCxnSpPr>
          <p:nvPr/>
        </p:nvCxnSpPr>
        <p:spPr>
          <a:xfrm flipH="1">
            <a:off x="3683477" y="6268153"/>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D4443E-9A19-4F69-8C8B-D06F10A9A71D}"/>
              </a:ext>
            </a:extLst>
          </p:cNvPr>
          <p:cNvCxnSpPr>
            <a:cxnSpLocks/>
          </p:cNvCxnSpPr>
          <p:nvPr/>
        </p:nvCxnSpPr>
        <p:spPr>
          <a:xfrm>
            <a:off x="681648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C3B03B-2C92-443A-9618-6C878FE96803}"/>
              </a:ext>
            </a:extLst>
          </p:cNvPr>
          <p:cNvSpPr txBox="1"/>
          <p:nvPr/>
        </p:nvSpPr>
        <p:spPr>
          <a:xfrm>
            <a:off x="6667243" y="6346145"/>
            <a:ext cx="33054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4A576FF9-B1E8-49B5-8425-E78176DFC020}"/>
              </a:ext>
            </a:extLst>
          </p:cNvPr>
          <p:cNvCxnSpPr>
            <a:cxnSpLocks/>
          </p:cNvCxnSpPr>
          <p:nvPr/>
        </p:nvCxnSpPr>
        <p:spPr>
          <a:xfrm>
            <a:off x="682083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1E77A7-E8D4-43B5-B942-4556490662D1}"/>
              </a:ext>
            </a:extLst>
          </p:cNvPr>
          <p:cNvCxnSpPr>
            <a:cxnSpLocks/>
          </p:cNvCxnSpPr>
          <p:nvPr/>
        </p:nvCxnSpPr>
        <p:spPr>
          <a:xfrm>
            <a:off x="588266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ED1F52-E8DE-4A7D-B14D-7051E75810E2}"/>
              </a:ext>
            </a:extLst>
          </p:cNvPr>
          <p:cNvSpPr txBox="1"/>
          <p:nvPr/>
        </p:nvSpPr>
        <p:spPr>
          <a:xfrm>
            <a:off x="5726207"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15" name="Straight Connector 14">
            <a:extLst>
              <a:ext uri="{FF2B5EF4-FFF2-40B4-BE49-F238E27FC236}">
                <a16:creationId xmlns:a16="http://schemas.microsoft.com/office/drawing/2014/main" id="{CF306C6A-0358-4868-ACD3-FDB40E7815BE}"/>
              </a:ext>
            </a:extLst>
          </p:cNvPr>
          <p:cNvCxnSpPr>
            <a:cxnSpLocks/>
          </p:cNvCxnSpPr>
          <p:nvPr/>
        </p:nvCxnSpPr>
        <p:spPr>
          <a:xfrm>
            <a:off x="494449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A0E404-E849-45E7-A9B9-C412EB19CC18}"/>
              </a:ext>
            </a:extLst>
          </p:cNvPr>
          <p:cNvSpPr txBox="1"/>
          <p:nvPr/>
        </p:nvSpPr>
        <p:spPr>
          <a:xfrm>
            <a:off x="4788037"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17" name="Straight Connector 16">
            <a:extLst>
              <a:ext uri="{FF2B5EF4-FFF2-40B4-BE49-F238E27FC236}">
                <a16:creationId xmlns:a16="http://schemas.microsoft.com/office/drawing/2014/main" id="{C7DA88B4-DA1A-4595-8AD0-B001C2DC6E6B}"/>
              </a:ext>
            </a:extLst>
          </p:cNvPr>
          <p:cNvCxnSpPr>
            <a:cxnSpLocks/>
          </p:cNvCxnSpPr>
          <p:nvPr/>
        </p:nvCxnSpPr>
        <p:spPr>
          <a:xfrm>
            <a:off x="400632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091E299-B5CA-4A89-B20A-A42E3A8D94A4}"/>
              </a:ext>
            </a:extLst>
          </p:cNvPr>
          <p:cNvSpPr txBox="1"/>
          <p:nvPr/>
        </p:nvSpPr>
        <p:spPr>
          <a:xfrm>
            <a:off x="3849867"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19" name="Oval 18">
            <a:extLst>
              <a:ext uri="{FF2B5EF4-FFF2-40B4-BE49-F238E27FC236}">
                <a16:creationId xmlns:a16="http://schemas.microsoft.com/office/drawing/2014/main" id="{42B4A300-5A17-4D40-9A38-63793D8DA90C}"/>
              </a:ext>
            </a:extLst>
          </p:cNvPr>
          <p:cNvSpPr/>
          <p:nvPr/>
        </p:nvSpPr>
        <p:spPr>
          <a:xfrm>
            <a:off x="4898770" y="563443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8CC7F60-99FD-4C6F-A140-C46DB49793D3}"/>
              </a:ext>
            </a:extLst>
          </p:cNvPr>
          <p:cNvSpPr/>
          <p:nvPr/>
        </p:nvSpPr>
        <p:spPr>
          <a:xfrm>
            <a:off x="5841526" y="535079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DD2F42C-2CC7-488A-B55F-C4E86B8E1357}"/>
              </a:ext>
            </a:extLst>
          </p:cNvPr>
          <p:cNvSpPr/>
          <p:nvPr/>
        </p:nvSpPr>
        <p:spPr>
          <a:xfrm>
            <a:off x="6784282" y="483227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0B59AA2-21EC-4385-B9F3-92A8FF1F913E}"/>
              </a:ext>
            </a:extLst>
          </p:cNvPr>
          <p:cNvSpPr txBox="1"/>
          <p:nvPr/>
        </p:nvSpPr>
        <p:spPr>
          <a:xfrm>
            <a:off x="3496835" y="5288965"/>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–3</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822B692-AC97-473E-BD89-08DA4FEC0B1F}"/>
              </a:ext>
            </a:extLst>
          </p:cNvPr>
          <p:cNvSpPr txBox="1"/>
          <p:nvPr/>
        </p:nvSpPr>
        <p:spPr>
          <a:xfrm>
            <a:off x="4432912" y="5156316"/>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7CF6E4-A8A2-4572-ADAA-EAF0DFC36444}"/>
              </a:ext>
            </a:extLst>
          </p:cNvPr>
          <p:cNvSpPr txBox="1"/>
          <p:nvPr/>
        </p:nvSpPr>
        <p:spPr>
          <a:xfrm>
            <a:off x="5387011" y="4911693"/>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7D2A4CC-60D5-4840-9AF6-3C4C92AF858D}"/>
              </a:ext>
            </a:extLst>
          </p:cNvPr>
          <p:cNvSpPr txBox="1"/>
          <p:nvPr/>
        </p:nvSpPr>
        <p:spPr>
          <a:xfrm>
            <a:off x="6243554" y="4438743"/>
            <a:ext cx="6142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id="{F9504261-9392-464B-A9D9-8C67D94DFFA6}"/>
              </a:ext>
            </a:extLst>
          </p:cNvPr>
          <p:cNvCxnSpPr>
            <a:cxnSpLocks/>
          </p:cNvCxnSpPr>
          <p:nvPr/>
        </p:nvCxnSpPr>
        <p:spPr>
          <a:xfrm flipV="1">
            <a:off x="6824872" y="5067918"/>
            <a:ext cx="0" cy="74427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171527" y="6030972"/>
            <a:ext cx="263214" cy="430887"/>
          </a:xfrm>
          <a:prstGeom prst="rect">
            <a:avLst/>
          </a:prstGeom>
        </p:spPr>
        <p:txBody>
          <a:bodyPr wrap="none">
            <a:spAutoFit/>
          </a:bodyPr>
          <a:lstStyle/>
          <a:p>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t</a:t>
            </a:r>
            <a:endParaRPr lang="en-CA"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9987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5347355"/>
          </a:xfrm>
        </p:spPr>
        <p:txBody>
          <a:bodyPr/>
          <a:lstStyle/>
          <a:p>
            <a:r>
              <a:rPr lang="en-US" dirty="0"/>
              <a:t>In this topic, we will</a:t>
            </a:r>
          </a:p>
          <a:p>
            <a:pPr lvl="1"/>
            <a:r>
              <a:rPr lang="en-US" dirty="0"/>
              <a:t>Discuss how to design interpolating polynomials</a:t>
            </a:r>
          </a:p>
          <a:p>
            <a:pPr lvl="1"/>
            <a:r>
              <a:rPr lang="en-US" dirty="0"/>
              <a:t>Observe how we can minimize the condition number of the system we must solve</a:t>
            </a:r>
          </a:p>
          <a:p>
            <a:pPr lvl="1"/>
            <a:r>
              <a:rPr lang="en-US" dirty="0"/>
              <a:t>See how we can optimize the interpolating polynomials so as to make them work best with Horner’s rule</a:t>
            </a:r>
          </a:p>
          <a:p>
            <a:pPr lvl="1"/>
            <a:r>
              <a:rPr lang="en-US" dirty="0"/>
              <a:t>Find interpolating polynomials that estimate the values in the middle of two, three and four points</a:t>
            </a:r>
          </a:p>
          <a:p>
            <a:pPr lvl="1"/>
            <a:r>
              <a:rPr lang="en-US" dirty="0"/>
              <a:t>Find interpolating polynomials that estimate the values close to the most recent reading of two, three and four points</a:t>
            </a:r>
          </a:p>
          <a:p>
            <a:pPr lvl="1"/>
            <a:endParaRPr lang="en-US" cap="small" dirty="0"/>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2285231-7187-4D3F-9050-39E653DF90A1}"/>
              </a:ext>
            </a:extLst>
          </p:cNvPr>
          <p:cNvSpPr/>
          <p:nvPr/>
        </p:nvSpPr>
        <p:spPr>
          <a:xfrm>
            <a:off x="5884058" y="6129556"/>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DD053-20A1-4F6A-865B-AE043AD93F47}"/>
              </a:ext>
            </a:extLst>
          </p:cNvPr>
          <p:cNvSpPr>
            <a:spLocks noGrp="1"/>
          </p:cNvSpPr>
          <p:nvPr>
            <p:ph type="title"/>
          </p:nvPr>
        </p:nvSpPr>
        <p:spPr/>
        <p:txBody>
          <a:bodyPr/>
          <a:lstStyle/>
          <a:p>
            <a:r>
              <a:rPr lang="en-US" dirty="0"/>
              <a:t>Backward quadratic interpolation</a:t>
            </a:r>
          </a:p>
        </p:txBody>
      </p:sp>
      <p:sp>
        <p:nvSpPr>
          <p:cNvPr id="3" name="Content Placeholder 2">
            <a:extLst>
              <a:ext uri="{FF2B5EF4-FFF2-40B4-BE49-F238E27FC236}">
                <a16:creationId xmlns:a16="http://schemas.microsoft.com/office/drawing/2014/main" id="{F79BC386-ACC4-46D4-94B8-42C690EC634C}"/>
              </a:ext>
            </a:extLst>
          </p:cNvPr>
          <p:cNvSpPr>
            <a:spLocks noGrp="1"/>
          </p:cNvSpPr>
          <p:nvPr>
            <p:ph idx="1"/>
          </p:nvPr>
        </p:nvSpPr>
        <p:spPr/>
        <p:txBody>
          <a:bodyPr/>
          <a:lstStyle/>
          <a:p>
            <a:r>
              <a:rPr lang="en-US" dirty="0"/>
              <a:t>Instead, we will focus only on formulas that approximate the</a:t>
            </a:r>
            <a:br>
              <a:rPr lang="en-US" dirty="0"/>
            </a:br>
            <a:r>
              <a:rPr lang="en-US" dirty="0"/>
              <a:t>function on the interval</a:t>
            </a:r>
          </a:p>
          <a:p>
            <a:pPr marL="0" indent="0" algn="ctr">
              <a:buNone/>
            </a:pP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&lt; </a:t>
            </a:r>
            <a:r>
              <a:rPr lang="en-US" i="1" dirty="0">
                <a:latin typeface="Times New Roman" panose="02020603050405020304" pitchFamily="18" charset="0"/>
              </a:rPr>
              <a:t>t </a:t>
            </a:r>
            <a:r>
              <a:rPr lang="en-US" dirty="0">
                <a:latin typeface="Times New Roman" panose="02020603050405020304" pitchFamily="18" charset="0"/>
              </a:rPr>
              <a:t>&lt; </a:t>
            </a:r>
            <a:r>
              <a:rPr lang="en-US" i="1" dirty="0" err="1">
                <a:latin typeface="Times New Roman" panose="02020603050405020304" pitchFamily="18" charset="0"/>
              </a:rPr>
              <a:t>t</a:t>
            </a:r>
            <a:r>
              <a:rPr lang="en-US" i="1" baseline="-25000" dirty="0" err="1">
                <a:latin typeface="Times New Roman" panose="02020603050405020304" pitchFamily="18" charset="0"/>
              </a:rPr>
              <a:t>k</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241A0B43-3887-4592-A9C1-F212F387B122}"/>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7C7F2F4E-8B45-44CD-BF9C-3EB9B56D8036}"/>
              </a:ext>
            </a:extLst>
          </p:cNvPr>
          <p:cNvSpPr>
            <a:spLocks noGrp="1"/>
          </p:cNvSpPr>
          <p:nvPr>
            <p:ph type="sldNum" sz="quarter" idx="12"/>
          </p:nvPr>
        </p:nvSpPr>
        <p:spPr/>
        <p:txBody>
          <a:bodyPr/>
          <a:lstStyle/>
          <a:p>
            <a:fld id="{42EF6DC8-DA9C-4533-8A40-BB00A2545AF8}" type="slidenum">
              <a:rPr lang="en-CA" smtClean="0"/>
              <a:pPr/>
              <a:t>20</a:t>
            </a:fld>
            <a:endParaRPr lang="en-CA" dirty="0"/>
          </a:p>
        </p:txBody>
      </p:sp>
      <p:sp>
        <p:nvSpPr>
          <p:cNvPr id="22" name="TextBox 21">
            <a:extLst>
              <a:ext uri="{FF2B5EF4-FFF2-40B4-BE49-F238E27FC236}">
                <a16:creationId xmlns:a16="http://schemas.microsoft.com/office/drawing/2014/main" id="{50B59AA2-21EC-4385-B9F3-92A8FF1F913E}"/>
              </a:ext>
            </a:extLst>
          </p:cNvPr>
          <p:cNvSpPr txBox="1"/>
          <p:nvPr/>
        </p:nvSpPr>
        <p:spPr>
          <a:xfrm>
            <a:off x="3496835" y="5288965"/>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–3</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8" name="Freeform: Shape 27">
            <a:extLst>
              <a:ext uri="{FF2B5EF4-FFF2-40B4-BE49-F238E27FC236}">
                <a16:creationId xmlns:a16="http://schemas.microsoft.com/office/drawing/2014/main" id="{9BCA2F6F-46AF-4B6D-82B2-CDFED123D41E}"/>
              </a:ext>
            </a:extLst>
          </p:cNvPr>
          <p:cNvSpPr/>
          <p:nvPr/>
        </p:nvSpPr>
        <p:spPr>
          <a:xfrm>
            <a:off x="3697070" y="4605555"/>
            <a:ext cx="3522267" cy="122086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83947D8F-469A-49EA-9F92-83A850FCCC58}"/>
              </a:ext>
            </a:extLst>
          </p:cNvPr>
          <p:cNvSpPr/>
          <p:nvPr/>
        </p:nvSpPr>
        <p:spPr>
          <a:xfrm>
            <a:off x="3956014" y="57670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9CAF6861-01F0-4061-9C11-15C636488AC9}"/>
              </a:ext>
            </a:extLst>
          </p:cNvPr>
          <p:cNvCxnSpPr>
            <a:cxnSpLocks/>
          </p:cNvCxnSpPr>
          <p:nvPr/>
        </p:nvCxnSpPr>
        <p:spPr>
          <a:xfrm flipH="1">
            <a:off x="3683477" y="6268153"/>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F929C4-C6D5-438D-9797-330FD129A98E}"/>
              </a:ext>
            </a:extLst>
          </p:cNvPr>
          <p:cNvCxnSpPr>
            <a:cxnSpLocks/>
          </p:cNvCxnSpPr>
          <p:nvPr/>
        </p:nvCxnSpPr>
        <p:spPr>
          <a:xfrm>
            <a:off x="681648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2DBE08D-3484-45AB-8D22-E822545AA709}"/>
              </a:ext>
            </a:extLst>
          </p:cNvPr>
          <p:cNvSpPr txBox="1"/>
          <p:nvPr/>
        </p:nvSpPr>
        <p:spPr>
          <a:xfrm>
            <a:off x="6667243" y="6346145"/>
            <a:ext cx="33054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A5DD8869-28A7-4773-8CB7-C7B65CC9D499}"/>
              </a:ext>
            </a:extLst>
          </p:cNvPr>
          <p:cNvCxnSpPr>
            <a:cxnSpLocks/>
          </p:cNvCxnSpPr>
          <p:nvPr/>
        </p:nvCxnSpPr>
        <p:spPr>
          <a:xfrm>
            <a:off x="682083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992E7BB-4FFE-4B65-BF06-00923A1227E3}"/>
              </a:ext>
            </a:extLst>
          </p:cNvPr>
          <p:cNvCxnSpPr>
            <a:cxnSpLocks/>
          </p:cNvCxnSpPr>
          <p:nvPr/>
        </p:nvCxnSpPr>
        <p:spPr>
          <a:xfrm>
            <a:off x="588266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200F23E-61B4-4754-8B06-3E7284894DC7}"/>
              </a:ext>
            </a:extLst>
          </p:cNvPr>
          <p:cNvSpPr txBox="1"/>
          <p:nvPr/>
        </p:nvSpPr>
        <p:spPr>
          <a:xfrm>
            <a:off x="5726207"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36" name="Straight Connector 35">
            <a:extLst>
              <a:ext uri="{FF2B5EF4-FFF2-40B4-BE49-F238E27FC236}">
                <a16:creationId xmlns:a16="http://schemas.microsoft.com/office/drawing/2014/main" id="{FD6CB7F1-1A7E-41CA-969B-9E59CCD279E7}"/>
              </a:ext>
            </a:extLst>
          </p:cNvPr>
          <p:cNvCxnSpPr>
            <a:cxnSpLocks/>
          </p:cNvCxnSpPr>
          <p:nvPr/>
        </p:nvCxnSpPr>
        <p:spPr>
          <a:xfrm>
            <a:off x="494449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C82AB30-DDB8-4BD5-9A6C-D94A751C41F6}"/>
              </a:ext>
            </a:extLst>
          </p:cNvPr>
          <p:cNvSpPr txBox="1"/>
          <p:nvPr/>
        </p:nvSpPr>
        <p:spPr>
          <a:xfrm>
            <a:off x="4788037"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38" name="Straight Connector 37">
            <a:extLst>
              <a:ext uri="{FF2B5EF4-FFF2-40B4-BE49-F238E27FC236}">
                <a16:creationId xmlns:a16="http://schemas.microsoft.com/office/drawing/2014/main" id="{41CE8C9C-BD5E-41F6-90B7-8703075E57D2}"/>
              </a:ext>
            </a:extLst>
          </p:cNvPr>
          <p:cNvCxnSpPr>
            <a:cxnSpLocks/>
          </p:cNvCxnSpPr>
          <p:nvPr/>
        </p:nvCxnSpPr>
        <p:spPr>
          <a:xfrm>
            <a:off x="400632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672ADE7-D420-45E6-A212-EB7C3C5B068B}"/>
              </a:ext>
            </a:extLst>
          </p:cNvPr>
          <p:cNvSpPr txBox="1"/>
          <p:nvPr/>
        </p:nvSpPr>
        <p:spPr>
          <a:xfrm>
            <a:off x="3849867" y="634614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40" name="Oval 39">
            <a:extLst>
              <a:ext uri="{FF2B5EF4-FFF2-40B4-BE49-F238E27FC236}">
                <a16:creationId xmlns:a16="http://schemas.microsoft.com/office/drawing/2014/main" id="{DE8F0BDC-AB74-499B-8723-92C98C5647B2}"/>
              </a:ext>
            </a:extLst>
          </p:cNvPr>
          <p:cNvSpPr/>
          <p:nvPr/>
        </p:nvSpPr>
        <p:spPr>
          <a:xfrm>
            <a:off x="4898770" y="563443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E3AE8AB-C1C0-4C87-9251-AF48FE975DB2}"/>
              </a:ext>
            </a:extLst>
          </p:cNvPr>
          <p:cNvSpPr/>
          <p:nvPr/>
        </p:nvSpPr>
        <p:spPr>
          <a:xfrm>
            <a:off x="5841526" y="535079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DA62EC7-FD00-4F7B-A484-4F15A6F1AE29}"/>
              </a:ext>
            </a:extLst>
          </p:cNvPr>
          <p:cNvSpPr/>
          <p:nvPr/>
        </p:nvSpPr>
        <p:spPr>
          <a:xfrm>
            <a:off x="6784282" y="483227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8BCC4E1-35CC-4449-972B-D684C2AF420E}"/>
              </a:ext>
            </a:extLst>
          </p:cNvPr>
          <p:cNvSpPr txBox="1"/>
          <p:nvPr/>
        </p:nvSpPr>
        <p:spPr>
          <a:xfrm>
            <a:off x="4432912" y="5156316"/>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AE2E842-3C08-4C50-B2CE-17AC2CAAAA0E}"/>
              </a:ext>
            </a:extLst>
          </p:cNvPr>
          <p:cNvSpPr txBox="1"/>
          <p:nvPr/>
        </p:nvSpPr>
        <p:spPr>
          <a:xfrm>
            <a:off x="5387011" y="4911693"/>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96A22B9E-0174-4B04-8A59-C7F45C5D2986}"/>
              </a:ext>
            </a:extLst>
          </p:cNvPr>
          <p:cNvSpPr txBox="1"/>
          <p:nvPr/>
        </p:nvSpPr>
        <p:spPr>
          <a:xfrm>
            <a:off x="6243554" y="4438743"/>
            <a:ext cx="6142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7171527" y="6030972"/>
            <a:ext cx="263214" cy="430887"/>
          </a:xfrm>
          <a:prstGeom prst="rect">
            <a:avLst/>
          </a:prstGeom>
        </p:spPr>
        <p:txBody>
          <a:bodyPr wrap="none">
            <a:spAutoFit/>
          </a:bodyPr>
          <a:lstStyle/>
          <a:p>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t</a:t>
            </a:r>
            <a:endParaRPr lang="en-CA"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544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2285231-7187-4D3F-9050-39E653DF90A1}"/>
              </a:ext>
            </a:extLst>
          </p:cNvPr>
          <p:cNvSpPr/>
          <p:nvPr/>
        </p:nvSpPr>
        <p:spPr>
          <a:xfrm>
            <a:off x="5884058" y="6129556"/>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DD053-20A1-4F6A-865B-AE043AD93F47}"/>
              </a:ext>
            </a:extLst>
          </p:cNvPr>
          <p:cNvSpPr>
            <a:spLocks noGrp="1"/>
          </p:cNvSpPr>
          <p:nvPr>
            <p:ph type="title"/>
          </p:nvPr>
        </p:nvSpPr>
        <p:spPr/>
        <p:txBody>
          <a:bodyPr/>
          <a:lstStyle/>
          <a:p>
            <a:r>
              <a:rPr lang="en-US" dirty="0"/>
              <a:t>Backward quadratic interpolation</a:t>
            </a:r>
          </a:p>
        </p:txBody>
      </p:sp>
      <p:sp>
        <p:nvSpPr>
          <p:cNvPr id="3" name="Content Placeholder 2">
            <a:extLst>
              <a:ext uri="{FF2B5EF4-FFF2-40B4-BE49-F238E27FC236}">
                <a16:creationId xmlns:a16="http://schemas.microsoft.com/office/drawing/2014/main" id="{F79BC386-ACC4-46D4-94B8-42C690EC634C}"/>
              </a:ext>
            </a:extLst>
          </p:cNvPr>
          <p:cNvSpPr>
            <a:spLocks noGrp="1"/>
          </p:cNvSpPr>
          <p:nvPr>
            <p:ph idx="1"/>
          </p:nvPr>
        </p:nvSpPr>
        <p:spPr/>
        <p:txBody>
          <a:bodyPr/>
          <a:lstStyle/>
          <a:p>
            <a:r>
              <a:rPr lang="en-US" dirty="0"/>
              <a:t>As before, we will shift and scale</a:t>
            </a:r>
          </a:p>
          <a:p>
            <a:pPr lvl="1"/>
            <a:r>
              <a:rPr lang="en-US" dirty="0"/>
              <a:t>Solving this, we get the formula:</a:t>
            </a:r>
          </a:p>
          <a:p>
            <a:endParaRPr lang="en-US" dirty="0"/>
          </a:p>
          <a:p>
            <a:endParaRPr lang="en-US" dirty="0"/>
          </a:p>
          <a:p>
            <a:pPr lvl="1"/>
            <a:r>
              <a:rPr lang="en-US" dirty="0"/>
              <a:t>This formula approximates values for </a:t>
            </a:r>
          </a:p>
          <a:p>
            <a:pPr lvl="1"/>
            <a:endParaRPr lang="en-US" dirty="0"/>
          </a:p>
          <a:p>
            <a:pPr marL="457200" lvl="1" indent="0">
              <a:buNone/>
            </a:pPr>
            <a:endParaRPr lang="en-US" dirty="0"/>
          </a:p>
          <a:p>
            <a:pPr lvl="1"/>
            <a:r>
              <a:rPr lang="en-US" dirty="0"/>
              <a:t>The values are –</a:t>
            </a:r>
            <a:r>
              <a:rPr lang="en-US" dirty="0">
                <a:latin typeface="Times New Roman" panose="02020603050405020304" pitchFamily="18" charset="0"/>
              </a:rPr>
              <a:t>0.5 ≤ </a:t>
            </a:r>
            <a:r>
              <a:rPr lang="en-US" i="1" dirty="0">
                <a:latin typeface="Symbol" panose="05050102010706020507" pitchFamily="18" charset="2"/>
              </a:rPr>
              <a:t>d</a:t>
            </a:r>
            <a:r>
              <a:rPr lang="en-US" dirty="0">
                <a:latin typeface="Times New Roman" panose="02020603050405020304" pitchFamily="18" charset="0"/>
              </a:rPr>
              <a:t> ≤ 0.5</a:t>
            </a:r>
          </a:p>
          <a:p>
            <a:pPr marL="457200" lvl="1" indent="0">
              <a:buNone/>
            </a:pPr>
            <a:r>
              <a:rPr lang="en-US" dirty="0"/>
              <a:t/>
            </a:r>
            <a:br>
              <a:rPr lang="en-US" dirty="0"/>
            </a:br>
            <a:r>
              <a:rPr lang="en-US" dirty="0"/>
              <a:t>             </a:t>
            </a:r>
          </a:p>
          <a:p>
            <a:endParaRPr lang="en-US" dirty="0"/>
          </a:p>
        </p:txBody>
      </p:sp>
      <p:sp>
        <p:nvSpPr>
          <p:cNvPr id="4" name="Footer Placeholder 3">
            <a:extLst>
              <a:ext uri="{FF2B5EF4-FFF2-40B4-BE49-F238E27FC236}">
                <a16:creationId xmlns:a16="http://schemas.microsoft.com/office/drawing/2014/main" id="{241A0B43-3887-4592-A9C1-F212F387B122}"/>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7C7F2F4E-8B45-44CD-BF9C-3EB9B56D8036}"/>
              </a:ext>
            </a:extLst>
          </p:cNvPr>
          <p:cNvSpPr>
            <a:spLocks noGrp="1"/>
          </p:cNvSpPr>
          <p:nvPr>
            <p:ph type="sldNum" sz="quarter" idx="12"/>
          </p:nvPr>
        </p:nvSpPr>
        <p:spPr/>
        <p:txBody>
          <a:bodyPr/>
          <a:lstStyle/>
          <a:p>
            <a:fld id="{42EF6DC8-DA9C-4533-8A40-BB00A2545AF8}" type="slidenum">
              <a:rPr lang="en-CA" smtClean="0"/>
              <a:pPr/>
              <a:t>21</a:t>
            </a:fld>
            <a:endParaRPr lang="en-CA" dirty="0"/>
          </a:p>
        </p:txBody>
      </p:sp>
      <p:sp>
        <p:nvSpPr>
          <p:cNvPr id="6" name="Freeform: Shape 5">
            <a:extLst>
              <a:ext uri="{FF2B5EF4-FFF2-40B4-BE49-F238E27FC236}">
                <a16:creationId xmlns:a16="http://schemas.microsoft.com/office/drawing/2014/main" id="{53F46953-2A2E-4BE8-8B45-4F2014FAB8CD}"/>
              </a:ext>
            </a:extLst>
          </p:cNvPr>
          <p:cNvSpPr/>
          <p:nvPr/>
        </p:nvSpPr>
        <p:spPr>
          <a:xfrm>
            <a:off x="3697070" y="4605555"/>
            <a:ext cx="3522267" cy="122086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E6E856C-C61D-4F0E-B91D-D08BA3ED4A37}"/>
              </a:ext>
            </a:extLst>
          </p:cNvPr>
          <p:cNvCxnSpPr>
            <a:cxnSpLocks/>
          </p:cNvCxnSpPr>
          <p:nvPr/>
        </p:nvCxnSpPr>
        <p:spPr>
          <a:xfrm flipH="1">
            <a:off x="3683477" y="6268153"/>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D4443E-9A19-4F69-8C8B-D06F10A9A71D}"/>
              </a:ext>
            </a:extLst>
          </p:cNvPr>
          <p:cNvCxnSpPr>
            <a:cxnSpLocks/>
          </p:cNvCxnSpPr>
          <p:nvPr/>
        </p:nvCxnSpPr>
        <p:spPr>
          <a:xfrm>
            <a:off x="681648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C3B03B-2C92-443A-9618-6C878FE96803}"/>
              </a:ext>
            </a:extLst>
          </p:cNvPr>
          <p:cNvSpPr txBox="1"/>
          <p:nvPr/>
        </p:nvSpPr>
        <p:spPr>
          <a:xfrm>
            <a:off x="6578343" y="6346145"/>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4A576FF9-B1E8-49B5-8425-E78176DFC020}"/>
              </a:ext>
            </a:extLst>
          </p:cNvPr>
          <p:cNvCxnSpPr>
            <a:cxnSpLocks/>
          </p:cNvCxnSpPr>
          <p:nvPr/>
        </p:nvCxnSpPr>
        <p:spPr>
          <a:xfrm>
            <a:off x="682083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1E77A7-E8D4-43B5-B942-4556490662D1}"/>
              </a:ext>
            </a:extLst>
          </p:cNvPr>
          <p:cNvCxnSpPr>
            <a:cxnSpLocks/>
          </p:cNvCxnSpPr>
          <p:nvPr/>
        </p:nvCxnSpPr>
        <p:spPr>
          <a:xfrm>
            <a:off x="588266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ED1F52-E8DE-4A7D-B14D-7051E75810E2}"/>
              </a:ext>
            </a:extLst>
          </p:cNvPr>
          <p:cNvSpPr txBox="1"/>
          <p:nvPr/>
        </p:nvSpPr>
        <p:spPr>
          <a:xfrm>
            <a:off x="5523007" y="634614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CF306C6A-0358-4868-ACD3-FDB40E7815BE}"/>
              </a:ext>
            </a:extLst>
          </p:cNvPr>
          <p:cNvCxnSpPr>
            <a:cxnSpLocks/>
          </p:cNvCxnSpPr>
          <p:nvPr/>
        </p:nvCxnSpPr>
        <p:spPr>
          <a:xfrm>
            <a:off x="494449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A0E404-E849-45E7-A9B9-C412EB19CC18}"/>
              </a:ext>
            </a:extLst>
          </p:cNvPr>
          <p:cNvSpPr txBox="1"/>
          <p:nvPr/>
        </p:nvSpPr>
        <p:spPr>
          <a:xfrm>
            <a:off x="4572137" y="634614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C7DA88B4-DA1A-4595-8AD0-B001C2DC6E6B}"/>
              </a:ext>
            </a:extLst>
          </p:cNvPr>
          <p:cNvCxnSpPr>
            <a:cxnSpLocks/>
          </p:cNvCxnSpPr>
          <p:nvPr/>
        </p:nvCxnSpPr>
        <p:spPr>
          <a:xfrm>
            <a:off x="400632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091E299-B5CA-4A89-B20A-A42E3A8D94A4}"/>
              </a:ext>
            </a:extLst>
          </p:cNvPr>
          <p:cNvSpPr txBox="1"/>
          <p:nvPr/>
        </p:nvSpPr>
        <p:spPr>
          <a:xfrm>
            <a:off x="3621267" y="634614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42B4A300-5A17-4D40-9A38-63793D8DA90C}"/>
              </a:ext>
            </a:extLst>
          </p:cNvPr>
          <p:cNvSpPr/>
          <p:nvPr/>
        </p:nvSpPr>
        <p:spPr>
          <a:xfrm>
            <a:off x="4898770" y="563443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8CC7F60-99FD-4C6F-A140-C46DB49793D3}"/>
              </a:ext>
            </a:extLst>
          </p:cNvPr>
          <p:cNvSpPr/>
          <p:nvPr/>
        </p:nvSpPr>
        <p:spPr>
          <a:xfrm>
            <a:off x="5841526" y="535079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DD2F42C-2CC7-488A-B55F-C4E86B8E1357}"/>
              </a:ext>
            </a:extLst>
          </p:cNvPr>
          <p:cNvSpPr/>
          <p:nvPr/>
        </p:nvSpPr>
        <p:spPr>
          <a:xfrm>
            <a:off x="6784282" y="483227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822B692-AC97-473E-BD89-08DA4FEC0B1F}"/>
              </a:ext>
            </a:extLst>
          </p:cNvPr>
          <p:cNvSpPr txBox="1"/>
          <p:nvPr/>
        </p:nvSpPr>
        <p:spPr>
          <a:xfrm>
            <a:off x="4432912" y="5156316"/>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7CF6E4-A8A2-4572-ADAA-EAF0DFC36444}"/>
              </a:ext>
            </a:extLst>
          </p:cNvPr>
          <p:cNvSpPr txBox="1"/>
          <p:nvPr/>
        </p:nvSpPr>
        <p:spPr>
          <a:xfrm>
            <a:off x="5387011" y="4911693"/>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7D2A4CC-60D5-4840-9AF6-3C4C92AF858D}"/>
              </a:ext>
            </a:extLst>
          </p:cNvPr>
          <p:cNvSpPr txBox="1"/>
          <p:nvPr/>
        </p:nvSpPr>
        <p:spPr>
          <a:xfrm>
            <a:off x="6243554" y="4438743"/>
            <a:ext cx="6142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27" name="Object 26">
            <a:extLst>
              <a:ext uri="{FF2B5EF4-FFF2-40B4-BE49-F238E27FC236}">
                <a16:creationId xmlns:a16="http://schemas.microsoft.com/office/drawing/2014/main" id="{80187C96-0EB7-4CD7-A2D7-574F1773F351}"/>
              </a:ext>
            </a:extLst>
          </p:cNvPr>
          <p:cNvGraphicFramePr>
            <a:graphicFrameLocks noChangeAspect="1"/>
          </p:cNvGraphicFramePr>
          <p:nvPr>
            <p:extLst>
              <p:ext uri="{D42A27DB-BD31-4B8C-83A1-F6EECF244321}">
                <p14:modId xmlns:p14="http://schemas.microsoft.com/office/powerpoint/2010/main" val="3756914195"/>
              </p:ext>
            </p:extLst>
          </p:nvPr>
        </p:nvGraphicFramePr>
        <p:xfrm>
          <a:off x="553243" y="2464306"/>
          <a:ext cx="8037513" cy="777875"/>
        </p:xfrm>
        <a:graphic>
          <a:graphicData uri="http://schemas.openxmlformats.org/presentationml/2006/ole">
            <mc:AlternateContent xmlns:mc="http://schemas.openxmlformats.org/markup-compatibility/2006">
              <mc:Choice xmlns:v="urn:schemas-microsoft-com:vml" Requires="v">
                <p:oleObj spid="_x0000_s11272" name="Equation" r:id="rId4" imgW="4991040" imgH="482400" progId="Equation.DSMT4">
                  <p:embed/>
                </p:oleObj>
              </mc:Choice>
              <mc:Fallback>
                <p:oleObj name="Equation" r:id="rId4" imgW="4991040" imgH="482400" progId="Equation.DSMT4">
                  <p:embed/>
                  <p:pic>
                    <p:nvPicPr>
                      <p:cNvPr id="27" name="Object 26">
                        <a:extLst>
                          <a:ext uri="{FF2B5EF4-FFF2-40B4-BE49-F238E27FC236}">
                            <a16:creationId xmlns:a16="http://schemas.microsoft.com/office/drawing/2014/main" id="{80187C96-0EB7-4CD7-A2D7-574F1773F351}"/>
                          </a:ext>
                        </a:extLst>
                      </p:cNvPr>
                      <p:cNvPicPr/>
                      <p:nvPr/>
                    </p:nvPicPr>
                    <p:blipFill>
                      <a:blip r:embed="rId5"/>
                      <a:stretch>
                        <a:fillRect/>
                      </a:stretch>
                    </p:blipFill>
                    <p:spPr>
                      <a:xfrm>
                        <a:off x="553243" y="2464306"/>
                        <a:ext cx="8037513" cy="777875"/>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C2185AAE-7D15-42D1-9233-7DA34034C5CA}"/>
              </a:ext>
            </a:extLst>
          </p:cNvPr>
          <p:cNvGraphicFramePr>
            <a:graphicFrameLocks noChangeAspect="1"/>
          </p:cNvGraphicFramePr>
          <p:nvPr>
            <p:extLst>
              <p:ext uri="{D42A27DB-BD31-4B8C-83A1-F6EECF244321}">
                <p14:modId xmlns:p14="http://schemas.microsoft.com/office/powerpoint/2010/main" val="2311555667"/>
              </p:ext>
            </p:extLst>
          </p:nvPr>
        </p:nvGraphicFramePr>
        <p:xfrm>
          <a:off x="55563" y="5556250"/>
          <a:ext cx="3455987" cy="1187450"/>
        </p:xfrm>
        <a:graphic>
          <a:graphicData uri="http://schemas.openxmlformats.org/presentationml/2006/ole">
            <mc:AlternateContent xmlns:mc="http://schemas.openxmlformats.org/markup-compatibility/2006">
              <mc:Choice xmlns:v="urn:schemas-microsoft-com:vml" Requires="v">
                <p:oleObj spid="_x0000_s11273" name="Equation" r:id="rId6" imgW="2145960" imgH="736560" progId="Equation.DSMT4">
                  <p:embed/>
                </p:oleObj>
              </mc:Choice>
              <mc:Fallback>
                <p:oleObj name="Equation" r:id="rId6" imgW="2145960" imgH="736560" progId="Equation.DSMT4">
                  <p:embed/>
                  <p:pic>
                    <p:nvPicPr>
                      <p:cNvPr id="28" name="Object 27">
                        <a:extLst>
                          <a:ext uri="{FF2B5EF4-FFF2-40B4-BE49-F238E27FC236}">
                            <a16:creationId xmlns:a16="http://schemas.microsoft.com/office/drawing/2014/main" id="{C2185AAE-7D15-42D1-9233-7DA34034C5CA}"/>
                          </a:ext>
                        </a:extLst>
                      </p:cNvPr>
                      <p:cNvPicPr/>
                      <p:nvPr/>
                    </p:nvPicPr>
                    <p:blipFill>
                      <a:blip r:embed="rId7"/>
                      <a:stretch>
                        <a:fillRect/>
                      </a:stretch>
                    </p:blipFill>
                    <p:spPr>
                      <a:xfrm>
                        <a:off x="55563" y="5556250"/>
                        <a:ext cx="3455987" cy="118745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C638C439-16B8-49BC-8DD8-48159C314373}"/>
              </a:ext>
            </a:extLst>
          </p:cNvPr>
          <p:cNvGraphicFramePr>
            <a:graphicFrameLocks noChangeAspect="1"/>
          </p:cNvGraphicFramePr>
          <p:nvPr>
            <p:extLst>
              <p:ext uri="{D42A27DB-BD31-4B8C-83A1-F6EECF244321}">
                <p14:modId xmlns:p14="http://schemas.microsoft.com/office/powerpoint/2010/main" val="2096605735"/>
              </p:ext>
            </p:extLst>
          </p:nvPr>
        </p:nvGraphicFramePr>
        <p:xfrm>
          <a:off x="4190983" y="3593733"/>
          <a:ext cx="1507013" cy="700247"/>
        </p:xfrm>
        <a:graphic>
          <a:graphicData uri="http://schemas.openxmlformats.org/presentationml/2006/ole">
            <mc:AlternateContent xmlns:mc="http://schemas.openxmlformats.org/markup-compatibility/2006">
              <mc:Choice xmlns:v="urn:schemas-microsoft-com:vml" Requires="v">
                <p:oleObj spid="_x0000_s11274" name="Equation" r:id="rId8" imgW="850680" imgH="393480" progId="Equation.DSMT4">
                  <p:embed/>
                </p:oleObj>
              </mc:Choice>
              <mc:Fallback>
                <p:oleObj name="Equation" r:id="rId8" imgW="850680" imgH="393480" progId="Equation.DSMT4">
                  <p:embed/>
                  <p:pic>
                    <p:nvPicPr>
                      <p:cNvPr id="29" name="Object 28">
                        <a:extLst>
                          <a:ext uri="{FF2B5EF4-FFF2-40B4-BE49-F238E27FC236}">
                            <a16:creationId xmlns:a16="http://schemas.microsoft.com/office/drawing/2014/main" id="{C638C439-16B8-49BC-8DD8-48159C314373}"/>
                          </a:ext>
                        </a:extLst>
                      </p:cNvPr>
                      <p:cNvPicPr/>
                      <p:nvPr/>
                    </p:nvPicPr>
                    <p:blipFill>
                      <a:blip r:embed="rId9"/>
                      <a:stretch>
                        <a:fillRect/>
                      </a:stretch>
                    </p:blipFill>
                    <p:spPr>
                      <a:xfrm>
                        <a:off x="4190983" y="3593733"/>
                        <a:ext cx="1507013" cy="700247"/>
                      </a:xfrm>
                      <a:prstGeom prst="rect">
                        <a:avLst/>
                      </a:prstGeom>
                    </p:spPr>
                  </p:pic>
                </p:oleObj>
              </mc:Fallback>
            </mc:AlternateContent>
          </a:graphicData>
        </a:graphic>
      </p:graphicFrame>
      <p:sp>
        <p:nvSpPr>
          <p:cNvPr id="30" name="Rectangle 29"/>
          <p:cNvSpPr/>
          <p:nvPr/>
        </p:nvSpPr>
        <p:spPr>
          <a:xfrm>
            <a:off x="7171527" y="6030972"/>
            <a:ext cx="293670" cy="430887"/>
          </a:xfrm>
          <a:prstGeom prst="rect">
            <a:avLst/>
          </a:prstGeom>
        </p:spPr>
        <p:txBody>
          <a:bodyPr wrap="none">
            <a:spAutoFit/>
          </a:bodyPr>
          <a:lstStyle/>
          <a:p>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s</a:t>
            </a:r>
            <a:endParaRPr lang="en-CA" i="1" dirty="0">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365875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2E308C2-273E-4079-B68D-DDFD78AC74DC}"/>
              </a:ext>
            </a:extLst>
          </p:cNvPr>
          <p:cNvSpPr/>
          <p:nvPr/>
        </p:nvSpPr>
        <p:spPr>
          <a:xfrm>
            <a:off x="5884058" y="6129556"/>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DD053-20A1-4F6A-865B-AE043AD93F47}"/>
              </a:ext>
            </a:extLst>
          </p:cNvPr>
          <p:cNvSpPr>
            <a:spLocks noGrp="1"/>
          </p:cNvSpPr>
          <p:nvPr>
            <p:ph type="title"/>
          </p:nvPr>
        </p:nvSpPr>
        <p:spPr/>
        <p:txBody>
          <a:bodyPr/>
          <a:lstStyle/>
          <a:p>
            <a:r>
              <a:rPr lang="en-US" dirty="0"/>
              <a:t>Backward cubic interpolation</a:t>
            </a:r>
          </a:p>
        </p:txBody>
      </p:sp>
      <p:sp>
        <p:nvSpPr>
          <p:cNvPr id="3" name="Content Placeholder 2">
            <a:extLst>
              <a:ext uri="{FF2B5EF4-FFF2-40B4-BE49-F238E27FC236}">
                <a16:creationId xmlns:a16="http://schemas.microsoft.com/office/drawing/2014/main" id="{F79BC386-ACC4-46D4-94B8-42C690EC634C}"/>
              </a:ext>
            </a:extLst>
          </p:cNvPr>
          <p:cNvSpPr>
            <a:spLocks noGrp="1"/>
          </p:cNvSpPr>
          <p:nvPr>
            <p:ph idx="1"/>
          </p:nvPr>
        </p:nvSpPr>
        <p:spPr/>
        <p:txBody>
          <a:bodyPr/>
          <a:lstStyle/>
          <a:p>
            <a:r>
              <a:rPr lang="en-US" dirty="0"/>
              <a:t>Similarly, we could find an interpolating cubic:</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241A0B43-3887-4592-A9C1-F212F387B122}"/>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7C7F2F4E-8B45-44CD-BF9C-3EB9B56D8036}"/>
              </a:ext>
            </a:extLst>
          </p:cNvPr>
          <p:cNvSpPr>
            <a:spLocks noGrp="1"/>
          </p:cNvSpPr>
          <p:nvPr>
            <p:ph type="sldNum" sz="quarter" idx="12"/>
          </p:nvPr>
        </p:nvSpPr>
        <p:spPr/>
        <p:txBody>
          <a:bodyPr/>
          <a:lstStyle/>
          <a:p>
            <a:fld id="{42EF6DC8-DA9C-4533-8A40-BB00A2545AF8}" type="slidenum">
              <a:rPr lang="en-CA" smtClean="0"/>
              <a:pPr/>
              <a:t>22</a:t>
            </a:fld>
            <a:endParaRPr lang="en-CA" dirty="0"/>
          </a:p>
        </p:txBody>
      </p:sp>
      <p:sp>
        <p:nvSpPr>
          <p:cNvPr id="6" name="Freeform: Shape 5">
            <a:extLst>
              <a:ext uri="{FF2B5EF4-FFF2-40B4-BE49-F238E27FC236}">
                <a16:creationId xmlns:a16="http://schemas.microsoft.com/office/drawing/2014/main" id="{53F46953-2A2E-4BE8-8B45-4F2014FAB8CD}"/>
              </a:ext>
            </a:extLst>
          </p:cNvPr>
          <p:cNvSpPr/>
          <p:nvPr/>
        </p:nvSpPr>
        <p:spPr>
          <a:xfrm>
            <a:off x="3697070" y="4605555"/>
            <a:ext cx="3522267" cy="122086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6612D022-43A5-4762-A7BB-5AF551B55FCD}"/>
              </a:ext>
            </a:extLst>
          </p:cNvPr>
          <p:cNvSpPr/>
          <p:nvPr/>
        </p:nvSpPr>
        <p:spPr>
          <a:xfrm>
            <a:off x="3956014" y="57670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EE6E856C-C61D-4F0E-B91D-D08BA3ED4A37}"/>
              </a:ext>
            </a:extLst>
          </p:cNvPr>
          <p:cNvCxnSpPr>
            <a:cxnSpLocks/>
          </p:cNvCxnSpPr>
          <p:nvPr/>
        </p:nvCxnSpPr>
        <p:spPr>
          <a:xfrm flipH="1">
            <a:off x="3683477" y="6268153"/>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D4443E-9A19-4F69-8C8B-D06F10A9A71D}"/>
              </a:ext>
            </a:extLst>
          </p:cNvPr>
          <p:cNvCxnSpPr>
            <a:cxnSpLocks/>
          </p:cNvCxnSpPr>
          <p:nvPr/>
        </p:nvCxnSpPr>
        <p:spPr>
          <a:xfrm>
            <a:off x="681648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C3B03B-2C92-443A-9618-6C878FE96803}"/>
              </a:ext>
            </a:extLst>
          </p:cNvPr>
          <p:cNvSpPr txBox="1"/>
          <p:nvPr/>
        </p:nvSpPr>
        <p:spPr>
          <a:xfrm>
            <a:off x="6578343" y="6346145"/>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4A576FF9-B1E8-49B5-8425-E78176DFC020}"/>
              </a:ext>
            </a:extLst>
          </p:cNvPr>
          <p:cNvCxnSpPr>
            <a:cxnSpLocks/>
          </p:cNvCxnSpPr>
          <p:nvPr/>
        </p:nvCxnSpPr>
        <p:spPr>
          <a:xfrm>
            <a:off x="682083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1E77A7-E8D4-43B5-B942-4556490662D1}"/>
              </a:ext>
            </a:extLst>
          </p:cNvPr>
          <p:cNvCxnSpPr>
            <a:cxnSpLocks/>
          </p:cNvCxnSpPr>
          <p:nvPr/>
        </p:nvCxnSpPr>
        <p:spPr>
          <a:xfrm>
            <a:off x="588266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ED1F52-E8DE-4A7D-B14D-7051E75810E2}"/>
              </a:ext>
            </a:extLst>
          </p:cNvPr>
          <p:cNvSpPr txBox="1"/>
          <p:nvPr/>
        </p:nvSpPr>
        <p:spPr>
          <a:xfrm>
            <a:off x="5523007" y="634614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CF306C6A-0358-4868-ACD3-FDB40E7815BE}"/>
              </a:ext>
            </a:extLst>
          </p:cNvPr>
          <p:cNvCxnSpPr>
            <a:cxnSpLocks/>
          </p:cNvCxnSpPr>
          <p:nvPr/>
        </p:nvCxnSpPr>
        <p:spPr>
          <a:xfrm>
            <a:off x="494449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A0E404-E849-45E7-A9B9-C412EB19CC18}"/>
              </a:ext>
            </a:extLst>
          </p:cNvPr>
          <p:cNvSpPr txBox="1"/>
          <p:nvPr/>
        </p:nvSpPr>
        <p:spPr>
          <a:xfrm>
            <a:off x="4572137" y="634614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C7DA88B4-DA1A-4595-8AD0-B001C2DC6E6B}"/>
              </a:ext>
            </a:extLst>
          </p:cNvPr>
          <p:cNvCxnSpPr>
            <a:cxnSpLocks/>
          </p:cNvCxnSpPr>
          <p:nvPr/>
        </p:nvCxnSpPr>
        <p:spPr>
          <a:xfrm>
            <a:off x="400632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091E299-B5CA-4A89-B20A-A42E3A8D94A4}"/>
              </a:ext>
            </a:extLst>
          </p:cNvPr>
          <p:cNvSpPr txBox="1"/>
          <p:nvPr/>
        </p:nvSpPr>
        <p:spPr>
          <a:xfrm>
            <a:off x="3621267" y="634614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42B4A300-5A17-4D40-9A38-63793D8DA90C}"/>
              </a:ext>
            </a:extLst>
          </p:cNvPr>
          <p:cNvSpPr/>
          <p:nvPr/>
        </p:nvSpPr>
        <p:spPr>
          <a:xfrm>
            <a:off x="4898770" y="563443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8CC7F60-99FD-4C6F-A140-C46DB49793D3}"/>
              </a:ext>
            </a:extLst>
          </p:cNvPr>
          <p:cNvSpPr/>
          <p:nvPr/>
        </p:nvSpPr>
        <p:spPr>
          <a:xfrm>
            <a:off x="5841526" y="535079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DD2F42C-2CC7-488A-B55F-C4E86B8E1357}"/>
              </a:ext>
            </a:extLst>
          </p:cNvPr>
          <p:cNvSpPr/>
          <p:nvPr/>
        </p:nvSpPr>
        <p:spPr>
          <a:xfrm>
            <a:off x="6784282" y="483227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0B59AA2-21EC-4385-B9F3-92A8FF1F913E}"/>
              </a:ext>
            </a:extLst>
          </p:cNvPr>
          <p:cNvSpPr txBox="1"/>
          <p:nvPr/>
        </p:nvSpPr>
        <p:spPr>
          <a:xfrm>
            <a:off x="3496835" y="5288965"/>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–3</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822B692-AC97-473E-BD89-08DA4FEC0B1F}"/>
              </a:ext>
            </a:extLst>
          </p:cNvPr>
          <p:cNvSpPr txBox="1"/>
          <p:nvPr/>
        </p:nvSpPr>
        <p:spPr>
          <a:xfrm>
            <a:off x="4432912" y="5156316"/>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37CF6E4-A8A2-4572-ADAA-EAF0DFC36444}"/>
              </a:ext>
            </a:extLst>
          </p:cNvPr>
          <p:cNvSpPr txBox="1"/>
          <p:nvPr/>
        </p:nvSpPr>
        <p:spPr>
          <a:xfrm>
            <a:off x="5387011" y="4911693"/>
            <a:ext cx="78418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7D2A4CC-60D5-4840-9AF6-3C4C92AF858D}"/>
              </a:ext>
            </a:extLst>
          </p:cNvPr>
          <p:cNvSpPr txBox="1"/>
          <p:nvPr/>
        </p:nvSpPr>
        <p:spPr>
          <a:xfrm>
            <a:off x="6243554" y="4438743"/>
            <a:ext cx="61427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y</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27" name="Object 26">
            <a:extLst>
              <a:ext uri="{FF2B5EF4-FFF2-40B4-BE49-F238E27FC236}">
                <a16:creationId xmlns:a16="http://schemas.microsoft.com/office/drawing/2014/main" id="{80187C96-0EB7-4CD7-A2D7-574F1773F351}"/>
              </a:ext>
            </a:extLst>
          </p:cNvPr>
          <p:cNvGraphicFramePr>
            <a:graphicFrameLocks noChangeAspect="1"/>
          </p:cNvGraphicFramePr>
          <p:nvPr>
            <p:extLst>
              <p:ext uri="{D42A27DB-BD31-4B8C-83A1-F6EECF244321}">
                <p14:modId xmlns:p14="http://schemas.microsoft.com/office/powerpoint/2010/main" val="1202701279"/>
              </p:ext>
            </p:extLst>
          </p:nvPr>
        </p:nvGraphicFramePr>
        <p:xfrm>
          <a:off x="103981" y="2197319"/>
          <a:ext cx="8936038" cy="1392237"/>
        </p:xfrm>
        <a:graphic>
          <a:graphicData uri="http://schemas.openxmlformats.org/presentationml/2006/ole">
            <mc:AlternateContent xmlns:mc="http://schemas.openxmlformats.org/markup-compatibility/2006">
              <mc:Choice xmlns:v="urn:schemas-microsoft-com:vml" Requires="v">
                <p:oleObj spid="_x0000_s12292" name="Equation" r:id="rId3" imgW="5549760" imgH="863280" progId="Equation.DSMT4">
                  <p:embed/>
                </p:oleObj>
              </mc:Choice>
              <mc:Fallback>
                <p:oleObj name="Equation" r:id="rId3" imgW="5549760" imgH="863280" progId="Equation.DSMT4">
                  <p:embed/>
                  <p:pic>
                    <p:nvPicPr>
                      <p:cNvPr id="27" name="Object 26">
                        <a:extLst>
                          <a:ext uri="{FF2B5EF4-FFF2-40B4-BE49-F238E27FC236}">
                            <a16:creationId xmlns:a16="http://schemas.microsoft.com/office/drawing/2014/main" id="{80187C96-0EB7-4CD7-A2D7-574F1773F351}"/>
                          </a:ext>
                        </a:extLst>
                      </p:cNvPr>
                      <p:cNvPicPr/>
                      <p:nvPr/>
                    </p:nvPicPr>
                    <p:blipFill>
                      <a:blip r:embed="rId4"/>
                      <a:stretch>
                        <a:fillRect/>
                      </a:stretch>
                    </p:blipFill>
                    <p:spPr>
                      <a:xfrm>
                        <a:off x="103981" y="2197319"/>
                        <a:ext cx="8936038" cy="1392237"/>
                      </a:xfrm>
                      <a:prstGeom prst="rect">
                        <a:avLst/>
                      </a:prstGeom>
                    </p:spPr>
                  </p:pic>
                </p:oleObj>
              </mc:Fallback>
            </mc:AlternateContent>
          </a:graphicData>
        </a:graphic>
      </p:graphicFrame>
      <p:sp>
        <p:nvSpPr>
          <p:cNvPr id="29" name="Rectangle 28"/>
          <p:cNvSpPr/>
          <p:nvPr/>
        </p:nvSpPr>
        <p:spPr>
          <a:xfrm>
            <a:off x="7171527" y="6030972"/>
            <a:ext cx="293670" cy="430887"/>
          </a:xfrm>
          <a:prstGeom prst="rect">
            <a:avLst/>
          </a:prstGeom>
        </p:spPr>
        <p:txBody>
          <a:bodyPr wrap="none">
            <a:spAutoFit/>
          </a:bodyPr>
          <a:lstStyle/>
          <a:p>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s</a:t>
            </a:r>
            <a:endParaRPr lang="en-CA"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176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CBA87-29E5-4BB3-8B53-9D6ED2CC20A2}"/>
              </a:ext>
            </a:extLst>
          </p:cNvPr>
          <p:cNvSpPr>
            <a:spLocks noGrp="1"/>
          </p:cNvSpPr>
          <p:nvPr>
            <p:ph type="title"/>
          </p:nvPr>
        </p:nvSpPr>
        <p:spPr/>
        <p:txBody>
          <a:bodyPr/>
          <a:lstStyle/>
          <a:p>
            <a:r>
              <a:rPr lang="en-US" dirty="0"/>
              <a:t>Implementations</a:t>
            </a:r>
          </a:p>
        </p:txBody>
      </p:sp>
      <p:sp>
        <p:nvSpPr>
          <p:cNvPr id="3" name="Content Placeholder 2">
            <a:extLst>
              <a:ext uri="{FF2B5EF4-FFF2-40B4-BE49-F238E27FC236}">
                <a16:creationId xmlns:a16="http://schemas.microsoft.com/office/drawing/2014/main" id="{785E8106-738E-4BC3-AB44-3D145E7EF60D}"/>
              </a:ext>
            </a:extLst>
          </p:cNvPr>
          <p:cNvSpPr>
            <a:spLocks noGrp="1"/>
          </p:cNvSpPr>
          <p:nvPr>
            <p:ph idx="1"/>
          </p:nvPr>
        </p:nvSpPr>
        <p:spPr>
          <a:xfrm>
            <a:off x="230161" y="875072"/>
            <a:ext cx="8229600" cy="4525963"/>
          </a:xfrm>
        </p:spPr>
        <p:txBody>
          <a:bodyPr>
            <a:noAutofit/>
          </a:bodyPr>
          <a:lstStyle/>
          <a:p>
            <a:pPr marL="0" indent="0">
              <a:buNone/>
            </a:pPr>
            <a:r>
              <a:rPr lang="en-US" sz="1400" dirty="0">
                <a:latin typeface="Consolas" panose="020B0609020204030204" pitchFamily="49" charset="0"/>
              </a:rPr>
              <a:t>template &lt;</a:t>
            </a:r>
            <a:r>
              <a:rPr lang="en-US" sz="1400" dirty="0" err="1">
                <a:latin typeface="Consolas" panose="020B0609020204030204" pitchFamily="49" charset="0"/>
              </a:rPr>
              <a:t>typename</a:t>
            </a:r>
            <a:r>
              <a:rPr lang="en-US" sz="1400" dirty="0">
                <a:latin typeface="Consolas" panose="020B0609020204030204" pitchFamily="49" charset="0"/>
              </a:rPr>
              <a:t> T&gt;</a:t>
            </a:r>
          </a:p>
          <a:p>
            <a:pPr marL="0" indent="0">
              <a:buNone/>
            </a:pPr>
            <a:r>
              <a:rPr lang="en-US" sz="1400" dirty="0">
                <a:latin typeface="Consolas" panose="020B0609020204030204" pitchFamily="49" charset="0"/>
              </a:rPr>
              <a:t>class Backward4 {</a:t>
            </a:r>
          </a:p>
          <a:p>
            <a:pPr marL="0" indent="0">
              <a:buNone/>
            </a:pPr>
            <a:r>
              <a:rPr lang="en-US" sz="1400" dirty="0">
                <a:latin typeface="Consolas" panose="020B0609020204030204" pitchFamily="49" charset="0"/>
              </a:rPr>
              <a:t>    public:</a:t>
            </a:r>
          </a:p>
          <a:p>
            <a:pPr marL="0" indent="0">
              <a:buNone/>
            </a:pPr>
            <a:r>
              <a:rPr lang="en-US" sz="1400" dirty="0">
                <a:latin typeface="Consolas" panose="020B0609020204030204" pitchFamily="49" charset="0"/>
              </a:rPr>
              <a:t>        Backward4( T y[4] );</a:t>
            </a:r>
          </a:p>
          <a:p>
            <a:pPr marL="0" indent="0">
              <a:buNone/>
            </a:pPr>
            <a:r>
              <a:rPr lang="en-US" sz="1400" dirty="0">
                <a:latin typeface="Consolas" panose="020B0609020204030204" pitchFamily="49" charset="0"/>
              </a:rPr>
              <a:t>        T evaluate( T delta ) const;</a:t>
            </a:r>
          </a:p>
          <a:p>
            <a:pPr marL="0" indent="0">
              <a:buNone/>
            </a:pPr>
            <a:endParaRPr lang="en-US" sz="1400" dirty="0">
              <a:latin typeface="Consolas" panose="020B0609020204030204" pitchFamily="49" charset="0"/>
            </a:endParaRPr>
          </a:p>
          <a:p>
            <a:pPr marL="0" indent="0">
              <a:buNone/>
            </a:pPr>
            <a:r>
              <a:rPr lang="en-US" sz="1400" dirty="0">
                <a:latin typeface="Consolas" panose="020B0609020204030204" pitchFamily="49" charset="0"/>
              </a:rPr>
              <a:t>    private:</a:t>
            </a:r>
          </a:p>
          <a:p>
            <a:pPr marL="0" indent="0">
              <a:buNone/>
            </a:pPr>
            <a:r>
              <a:rPr lang="en-US" sz="1400" dirty="0">
                <a:latin typeface="Consolas" panose="020B0609020204030204" pitchFamily="49" charset="0"/>
              </a:rPr>
              <a:t>        T </a:t>
            </a:r>
            <a:r>
              <a:rPr lang="en-US" sz="1400" dirty="0" err="1">
                <a:latin typeface="Consolas" panose="020B0609020204030204" pitchFamily="49" charset="0"/>
              </a:rPr>
              <a:t>coeffs</a:t>
            </a:r>
            <a:r>
              <a:rPr lang="en-US" sz="1400" dirty="0">
                <a:latin typeface="Consolas" panose="020B0609020204030204" pitchFamily="49" charset="0"/>
              </a:rPr>
              <a:t>_[4];</a:t>
            </a:r>
          </a:p>
          <a:p>
            <a:pPr marL="0" indent="0">
              <a:buNone/>
            </a:pPr>
            <a:r>
              <a:rPr lang="en-US" sz="1400" dirty="0">
                <a:latin typeface="Consolas" panose="020B0609020204030204" pitchFamily="49" charset="0"/>
              </a:rPr>
              <a:t>};</a:t>
            </a:r>
          </a:p>
          <a:p>
            <a:pPr marL="0" indent="0">
              <a:buNone/>
            </a:pPr>
            <a:endParaRPr lang="en-US" sz="1400" dirty="0">
              <a:latin typeface="Consolas" panose="020B0609020204030204" pitchFamily="49" charset="0"/>
            </a:endParaRPr>
          </a:p>
          <a:p>
            <a:pPr marL="0" indent="0">
              <a:buNone/>
            </a:pPr>
            <a:endParaRPr lang="en-US" sz="1400" dirty="0">
              <a:latin typeface="Consolas" panose="020B0609020204030204" pitchFamily="49" charset="0"/>
            </a:endParaRPr>
          </a:p>
          <a:p>
            <a:pPr marL="0" indent="0">
              <a:buNone/>
            </a:pPr>
            <a:endParaRPr lang="en-US" sz="1400" dirty="0">
              <a:latin typeface="Consolas" panose="020B0609020204030204" pitchFamily="49" charset="0"/>
            </a:endParaRPr>
          </a:p>
        </p:txBody>
      </p:sp>
      <p:sp>
        <p:nvSpPr>
          <p:cNvPr id="4" name="Footer Placeholder 3">
            <a:extLst>
              <a:ext uri="{FF2B5EF4-FFF2-40B4-BE49-F238E27FC236}">
                <a16:creationId xmlns:a16="http://schemas.microsoft.com/office/drawing/2014/main" id="{43DAC3B8-38D7-4F5D-997F-8BD27ED57F33}"/>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3B7A2D71-FA0E-497F-A809-CFA3FA71C98C}"/>
              </a:ext>
            </a:extLst>
          </p:cNvPr>
          <p:cNvSpPr>
            <a:spLocks noGrp="1"/>
          </p:cNvSpPr>
          <p:nvPr>
            <p:ph type="sldNum" sz="quarter" idx="12"/>
          </p:nvPr>
        </p:nvSpPr>
        <p:spPr/>
        <p:txBody>
          <a:bodyPr/>
          <a:lstStyle/>
          <a:p>
            <a:fld id="{42EF6DC8-DA9C-4533-8A40-BB00A2545AF8}" type="slidenum">
              <a:rPr lang="en-CA" smtClean="0"/>
              <a:pPr/>
              <a:t>23</a:t>
            </a:fld>
            <a:endParaRPr lang="en-CA"/>
          </a:p>
        </p:txBody>
      </p:sp>
      <p:sp>
        <p:nvSpPr>
          <p:cNvPr id="9" name="TextBox 8">
            <a:extLst>
              <a:ext uri="{FF2B5EF4-FFF2-40B4-BE49-F238E27FC236}">
                <a16:creationId xmlns:a16="http://schemas.microsoft.com/office/drawing/2014/main" id="{BA69C103-FCCB-455B-915A-6F84AC46C6FC}"/>
              </a:ext>
            </a:extLst>
          </p:cNvPr>
          <p:cNvSpPr txBox="1"/>
          <p:nvPr/>
        </p:nvSpPr>
        <p:spPr>
          <a:xfrm>
            <a:off x="1727433" y="4527056"/>
            <a:ext cx="5940105" cy="2117503"/>
          </a:xfrm>
          <a:prstGeom prst="rect">
            <a:avLst/>
          </a:prstGeom>
          <a:noFill/>
        </p:spPr>
        <p:txBody>
          <a:bodyPr wrap="square">
            <a:spAutoFit/>
          </a:bodyPr>
          <a:lstStyle/>
          <a:p>
            <a:pPr indent="-114300">
              <a:spcBef>
                <a:spcPct val="20000"/>
              </a:spcBef>
              <a:defRPr/>
            </a:pP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template &lt;</a:t>
            </a:r>
            <a:r>
              <a:rPr kumimoji="0" lang="en-US" sz="1400" b="0" i="0" u="none" strike="noStrike" kern="1200" cap="none" spc="0" normalizeH="0" baseline="0" noProof="0" dirty="0" err="1">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typename</a:t>
            </a: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T&gt;</a:t>
            </a:r>
          </a:p>
          <a:p>
            <a:pPr indent="-114300">
              <a:spcBef>
                <a:spcPct val="20000"/>
              </a:spcBef>
              <a:defRPr/>
            </a:pP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T Backward4&lt;T&gt;::evaluate( T delta ) const {</a:t>
            </a:r>
          </a:p>
          <a:p>
            <a:pPr indent="-114300">
              <a:spcBef>
                <a:spcPct val="20000"/>
              </a:spcBef>
              <a:defRPr/>
            </a:pP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assert( (delta &gt;= -0.5) &amp;&amp; (delta &lt;= 0.5) );</a:t>
            </a:r>
          </a:p>
          <a:p>
            <a:pPr indent="-114300">
              <a:spcBef>
                <a:spcPct val="20000"/>
              </a:spcBef>
              <a:defRPr/>
            </a:pPr>
            <a:endPar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endParaRPr>
          </a:p>
          <a:p>
            <a:pPr indent="-114300">
              <a:spcBef>
                <a:spcPct val="20000"/>
              </a:spcBef>
              <a:defRPr/>
            </a:pP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return (</a:t>
            </a:r>
          </a:p>
          <a:p>
            <a:pPr indent="-114300">
              <a:spcBef>
                <a:spcPct val="20000"/>
              </a:spcBef>
              <a:defRPr/>
            </a:pP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a:t>
            </a:r>
            <a:r>
              <a:rPr kumimoji="0" lang="en-US" sz="1400" b="0" i="0" u="none" strike="noStrike" kern="1200" cap="none" spc="0" normalizeH="0" baseline="0" noProof="0" dirty="0" err="1">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coeffs</a:t>
            </a: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_[3]*delta + </a:t>
            </a:r>
            <a:r>
              <a:rPr kumimoji="0" lang="en-US" sz="1400" b="0" i="0" u="none" strike="noStrike" kern="1200" cap="none" spc="0" normalizeH="0" baseline="0" noProof="0" dirty="0" err="1">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coeffs</a:t>
            </a: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_[2])*delta + </a:t>
            </a:r>
            <a:r>
              <a:rPr kumimoji="0" lang="en-US" sz="1400" b="0" i="0" u="none" strike="noStrike" kern="1200" cap="none" spc="0" normalizeH="0" baseline="0" noProof="0" dirty="0" err="1">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coeffs</a:t>
            </a: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_[1]</a:t>
            </a:r>
          </a:p>
          <a:p>
            <a:pPr indent="-114300">
              <a:spcBef>
                <a:spcPct val="20000"/>
              </a:spcBef>
              <a:defRPr/>
            </a:pP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)*delta + </a:t>
            </a:r>
            <a:r>
              <a:rPr kumimoji="0" lang="en-US" sz="1400" b="0" i="0" u="none" strike="noStrike" kern="1200" cap="none" spc="0" normalizeH="0" baseline="0" noProof="0" dirty="0" err="1">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coeffs</a:t>
            </a: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_[0];</a:t>
            </a:r>
          </a:p>
          <a:p>
            <a:pPr indent="-114300">
              <a:spcBef>
                <a:spcPct val="20000"/>
              </a:spcBef>
              <a:defRPr/>
            </a:pP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BF79CDA7-CE5D-465C-94D3-19E031A4B604}"/>
              </a:ext>
            </a:extLst>
          </p:cNvPr>
          <p:cNvSpPr txBox="1"/>
          <p:nvPr/>
        </p:nvSpPr>
        <p:spPr>
          <a:xfrm>
            <a:off x="3614358" y="2271948"/>
            <a:ext cx="5364760" cy="2117503"/>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template &lt;</a:t>
            </a:r>
            <a:r>
              <a:rPr kumimoji="0" lang="en-US" sz="1400" b="0" i="0" u="none" strike="noStrike" kern="1200" cap="none" spc="0" normalizeH="0" baseline="0" noProof="0" dirty="0" err="1">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typename</a:t>
            </a: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T&gt;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Backward4&lt;T&gt;::Backward4( T y[4]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err="1">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coeffs</a:t>
            </a: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_{ (y[0] - 5*y[1] + 15*y[2] +  5*y[3])/16.0,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(y[0] - 3*y[1] - 21*y[2] + 23*y[3])/24.0,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(-y[0] + 5*y[1] -  7*y[2] +  3*y[3])/4.0,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(-y[0] + 3*y[1] -  3*y[2] +    y[3])/6.0 }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    // Empty constructor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solidFill>
                <a:effectLst/>
                <a:uLnTx/>
                <a:uFillTx/>
                <a:latin typeface="Consolas" panose="020B0609020204030204" pitchFamily="49" charset="0"/>
                <a:ea typeface="Cambria" panose="02040503050406030204" pitchFamily="18" charset="0"/>
                <a:cs typeface="Times New Roman" panose="02020603050405020304" pitchFamily="18" charset="0"/>
              </a:rPr>
              <a:t>}</a:t>
            </a:r>
          </a:p>
        </p:txBody>
      </p:sp>
      <p:sp>
        <p:nvSpPr>
          <p:cNvPr id="10" name="Rectangle 9"/>
          <p:cNvSpPr/>
          <p:nvPr/>
        </p:nvSpPr>
        <p:spPr>
          <a:xfrm>
            <a:off x="4762969" y="1254570"/>
            <a:ext cx="4228631"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C++ code is meant for demonstration purposes only and not required for the examination</a:t>
            </a:r>
            <a:endParaRPr lang="en-CA" sz="11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728" y="1316536"/>
            <a:ext cx="396241" cy="399289"/>
          </a:xfrm>
          <a:prstGeom prst="rect">
            <a:avLst/>
          </a:prstGeom>
        </p:spPr>
      </p:pic>
    </p:spTree>
    <p:custDataLst>
      <p:tags r:id="rId1"/>
    </p:custDataLst>
    <p:extLst>
      <p:ext uri="{BB962C8B-B14F-4D97-AF65-F5344CB8AC3E}">
        <p14:creationId xmlns:p14="http://schemas.microsoft.com/office/powerpoint/2010/main" val="179041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73826" y="1600200"/>
            <a:ext cx="3624349" cy="4525963"/>
          </a:xfrm>
        </p:spPr>
        <p:txBody>
          <a:bodyPr/>
          <a:lstStyle/>
          <a:p>
            <a:pPr lvl="1"/>
            <a:r>
              <a:rPr lang="en-US" dirty="0"/>
              <a:t>Linear</a:t>
            </a:r>
            <a:br>
              <a:rPr lang="en-US" dirty="0"/>
            </a:br>
            <a:r>
              <a:rPr lang="en-US" dirty="0"/>
              <a:t/>
            </a:r>
            <a:br>
              <a:rPr lang="en-US" dirty="0"/>
            </a:br>
            <a:endParaRPr lang="en-US" dirty="0"/>
          </a:p>
          <a:p>
            <a:pPr lvl="1"/>
            <a:r>
              <a:rPr lang="en-US" dirty="0"/>
              <a:t>Centered quadratic</a:t>
            </a:r>
            <a:br>
              <a:rPr lang="en-US" dirty="0"/>
            </a:br>
            <a:r>
              <a:rPr lang="en-US" dirty="0"/>
              <a:t/>
            </a:r>
            <a:br>
              <a:rPr lang="en-US" dirty="0"/>
            </a:br>
            <a:endParaRPr lang="en-US" dirty="0"/>
          </a:p>
          <a:p>
            <a:pPr lvl="1"/>
            <a:r>
              <a:rPr lang="en-US" dirty="0"/>
              <a:t>Centered cubic</a:t>
            </a:r>
            <a:br>
              <a:rPr lang="en-US" dirty="0"/>
            </a:br>
            <a:r>
              <a:rPr lang="en-US" dirty="0"/>
              <a:t/>
            </a:r>
            <a:br>
              <a:rPr lang="en-US" dirty="0"/>
            </a:br>
            <a:endParaRPr lang="en-US" dirty="0"/>
          </a:p>
          <a:p>
            <a:pPr lvl="1"/>
            <a:r>
              <a:rPr lang="en-US" dirty="0"/>
              <a:t>Backward quadratic</a:t>
            </a:r>
            <a:br>
              <a:rPr lang="en-US" dirty="0"/>
            </a:br>
            <a:r>
              <a:rPr lang="en-US" dirty="0"/>
              <a:t/>
            </a:r>
            <a:br>
              <a:rPr lang="en-US" dirty="0"/>
            </a:br>
            <a:endParaRPr lang="en-US" dirty="0"/>
          </a:p>
          <a:p>
            <a:pPr lvl="1"/>
            <a:r>
              <a:rPr lang="en-US" dirty="0"/>
              <a:t>Backward cubic</a:t>
            </a:r>
            <a:endParaRPr lang="en-CA" dirty="0"/>
          </a:p>
        </p:txBody>
      </p:sp>
      <p:sp>
        <p:nvSpPr>
          <p:cNvPr id="4" name="Footer Placeholder 3"/>
          <p:cNvSpPr>
            <a:spLocks noGrp="1"/>
          </p:cNvSpPr>
          <p:nvPr>
            <p:ph type="ftr" sz="quarter" idx="11"/>
          </p:nvPr>
        </p:nvSpPr>
        <p:spPr/>
        <p:txBody>
          <a:bodyPr/>
          <a:lstStyle/>
          <a:p>
            <a:r>
              <a:rPr lang="en-US"/>
              <a:t>Using interpolating polynomials</a:t>
            </a:r>
            <a:endParaRPr lang="en-CA" dirty="0"/>
          </a:p>
        </p:txBody>
      </p:sp>
      <p:sp>
        <p:nvSpPr>
          <p:cNvPr id="5" name="Slide Number Placeholder 4"/>
          <p:cNvSpPr>
            <a:spLocks noGrp="1"/>
          </p:cNvSpPr>
          <p:nvPr>
            <p:ph type="sldNum" sz="quarter" idx="12"/>
          </p:nvPr>
        </p:nvSpPr>
        <p:spPr/>
        <p:txBody>
          <a:bodyPr/>
          <a:lstStyle/>
          <a:p>
            <a:fld id="{42EF6DC8-DA9C-4533-8A40-BB00A2545AF8}" type="slidenum">
              <a:rPr lang="en-CA" smtClean="0"/>
              <a:pPr/>
              <a:t>24</a:t>
            </a:fld>
            <a:endParaRPr lang="en-CA"/>
          </a:p>
        </p:txBody>
      </p:sp>
      <p:graphicFrame>
        <p:nvGraphicFramePr>
          <p:cNvPr id="6" name="Object 5">
            <a:extLst>
              <a:ext uri="{FF2B5EF4-FFF2-40B4-BE49-F238E27FC236}">
                <a16:creationId xmlns:a16="http://schemas.microsoft.com/office/drawing/2014/main" id="{8BF47DF3-4DE5-4371-89C0-AAC90B6EF0A9}"/>
              </a:ext>
            </a:extLst>
          </p:cNvPr>
          <p:cNvGraphicFramePr>
            <a:graphicFrameLocks noChangeAspect="1"/>
          </p:cNvGraphicFramePr>
          <p:nvPr>
            <p:extLst>
              <p:ext uri="{D42A27DB-BD31-4B8C-83A1-F6EECF244321}">
                <p14:modId xmlns:p14="http://schemas.microsoft.com/office/powerpoint/2010/main" val="3681646482"/>
              </p:ext>
            </p:extLst>
          </p:nvPr>
        </p:nvGraphicFramePr>
        <p:xfrm>
          <a:off x="2786063" y="1497013"/>
          <a:ext cx="2151062" cy="695325"/>
        </p:xfrm>
        <a:graphic>
          <a:graphicData uri="http://schemas.openxmlformats.org/presentationml/2006/ole">
            <mc:AlternateContent xmlns:mc="http://schemas.openxmlformats.org/markup-compatibility/2006">
              <mc:Choice xmlns:v="urn:schemas-microsoft-com:vml" Requires="v">
                <p:oleObj spid="_x0000_s13324" name="Equation" r:id="rId3" imgW="1333440" imgH="431640" progId="Equation.DSMT4">
                  <p:embed/>
                </p:oleObj>
              </mc:Choice>
              <mc:Fallback>
                <p:oleObj name="Equation" r:id="rId3" imgW="1333440" imgH="431640" progId="Equation.DSMT4">
                  <p:embed/>
                  <p:pic>
                    <p:nvPicPr>
                      <p:cNvPr id="6" name="Object 5">
                        <a:extLst>
                          <a:ext uri="{FF2B5EF4-FFF2-40B4-BE49-F238E27FC236}">
                            <a16:creationId xmlns:a16="http://schemas.microsoft.com/office/drawing/2014/main" id="{8BF47DF3-4DE5-4371-89C0-AAC90B6EF0A9}"/>
                          </a:ext>
                        </a:extLst>
                      </p:cNvPr>
                      <p:cNvPicPr/>
                      <p:nvPr/>
                    </p:nvPicPr>
                    <p:blipFill>
                      <a:blip r:embed="rId4"/>
                      <a:stretch>
                        <a:fillRect/>
                      </a:stretch>
                    </p:blipFill>
                    <p:spPr>
                      <a:xfrm>
                        <a:off x="2786063" y="1497013"/>
                        <a:ext cx="2151062" cy="695325"/>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BF47DF3-4DE5-4371-89C0-AAC90B6EF0A9}"/>
              </a:ext>
            </a:extLst>
          </p:cNvPr>
          <p:cNvGraphicFramePr>
            <a:graphicFrameLocks noChangeAspect="1"/>
          </p:cNvGraphicFramePr>
          <p:nvPr>
            <p:extLst>
              <p:ext uri="{D42A27DB-BD31-4B8C-83A1-F6EECF244321}">
                <p14:modId xmlns:p14="http://schemas.microsoft.com/office/powerpoint/2010/main" val="2777377296"/>
              </p:ext>
            </p:extLst>
          </p:nvPr>
        </p:nvGraphicFramePr>
        <p:xfrm>
          <a:off x="2795588" y="2541588"/>
          <a:ext cx="1471612" cy="635000"/>
        </p:xfrm>
        <a:graphic>
          <a:graphicData uri="http://schemas.openxmlformats.org/presentationml/2006/ole">
            <mc:AlternateContent xmlns:mc="http://schemas.openxmlformats.org/markup-compatibility/2006">
              <mc:Choice xmlns:v="urn:schemas-microsoft-com:vml" Requires="v">
                <p:oleObj spid="_x0000_s13325" name="Equation" r:id="rId5" imgW="914400" imgH="393480" progId="Equation.DSMT4">
                  <p:embed/>
                </p:oleObj>
              </mc:Choice>
              <mc:Fallback>
                <p:oleObj name="Equation" r:id="rId5" imgW="914400" imgH="393480" progId="Equation.DSMT4">
                  <p:embed/>
                  <p:pic>
                    <p:nvPicPr>
                      <p:cNvPr id="9" name="Object 8">
                        <a:extLst>
                          <a:ext uri="{FF2B5EF4-FFF2-40B4-BE49-F238E27FC236}">
                            <a16:creationId xmlns:a16="http://schemas.microsoft.com/office/drawing/2014/main" id="{8BF47DF3-4DE5-4371-89C0-AAC90B6EF0A9}"/>
                          </a:ext>
                        </a:extLst>
                      </p:cNvPr>
                      <p:cNvPicPr/>
                      <p:nvPr/>
                    </p:nvPicPr>
                    <p:blipFill>
                      <a:blip r:embed="rId6"/>
                      <a:stretch>
                        <a:fillRect/>
                      </a:stretch>
                    </p:blipFill>
                    <p:spPr>
                      <a:xfrm>
                        <a:off x="2795588" y="2541588"/>
                        <a:ext cx="1471612" cy="6350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BF47DF3-4DE5-4371-89C0-AAC90B6EF0A9}"/>
              </a:ext>
            </a:extLst>
          </p:cNvPr>
          <p:cNvGraphicFramePr>
            <a:graphicFrameLocks noChangeAspect="1"/>
          </p:cNvGraphicFramePr>
          <p:nvPr>
            <p:extLst>
              <p:ext uri="{D42A27DB-BD31-4B8C-83A1-F6EECF244321}">
                <p14:modId xmlns:p14="http://schemas.microsoft.com/office/powerpoint/2010/main" val="35765632"/>
              </p:ext>
            </p:extLst>
          </p:nvPr>
        </p:nvGraphicFramePr>
        <p:xfrm>
          <a:off x="2795588" y="4586288"/>
          <a:ext cx="2149475" cy="695325"/>
        </p:xfrm>
        <a:graphic>
          <a:graphicData uri="http://schemas.openxmlformats.org/presentationml/2006/ole">
            <mc:AlternateContent xmlns:mc="http://schemas.openxmlformats.org/markup-compatibility/2006">
              <mc:Choice xmlns:v="urn:schemas-microsoft-com:vml" Requires="v">
                <p:oleObj spid="_x0000_s13326" name="Equation" r:id="rId7" imgW="1333440" imgH="431640" progId="Equation.DSMT4">
                  <p:embed/>
                </p:oleObj>
              </mc:Choice>
              <mc:Fallback>
                <p:oleObj name="Equation" r:id="rId7" imgW="1333440" imgH="431640" progId="Equation.DSMT4">
                  <p:embed/>
                  <p:pic>
                    <p:nvPicPr>
                      <p:cNvPr id="10" name="Object 9">
                        <a:extLst>
                          <a:ext uri="{FF2B5EF4-FFF2-40B4-BE49-F238E27FC236}">
                            <a16:creationId xmlns:a16="http://schemas.microsoft.com/office/drawing/2014/main" id="{8BF47DF3-4DE5-4371-89C0-AAC90B6EF0A9}"/>
                          </a:ext>
                        </a:extLst>
                      </p:cNvPr>
                      <p:cNvPicPr/>
                      <p:nvPr/>
                    </p:nvPicPr>
                    <p:blipFill>
                      <a:blip r:embed="rId8"/>
                      <a:stretch>
                        <a:fillRect/>
                      </a:stretch>
                    </p:blipFill>
                    <p:spPr>
                      <a:xfrm>
                        <a:off x="2795588" y="4586288"/>
                        <a:ext cx="2149475" cy="6953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8BF47DF3-4DE5-4371-89C0-AAC90B6EF0A9}"/>
              </a:ext>
            </a:extLst>
          </p:cNvPr>
          <p:cNvGraphicFramePr>
            <a:graphicFrameLocks noChangeAspect="1"/>
          </p:cNvGraphicFramePr>
          <p:nvPr>
            <p:extLst>
              <p:ext uri="{D42A27DB-BD31-4B8C-83A1-F6EECF244321}">
                <p14:modId xmlns:p14="http://schemas.microsoft.com/office/powerpoint/2010/main" val="1516688695"/>
              </p:ext>
            </p:extLst>
          </p:nvPr>
        </p:nvGraphicFramePr>
        <p:xfrm>
          <a:off x="2786063" y="5589588"/>
          <a:ext cx="2087562" cy="696912"/>
        </p:xfrm>
        <a:graphic>
          <a:graphicData uri="http://schemas.openxmlformats.org/presentationml/2006/ole">
            <mc:AlternateContent xmlns:mc="http://schemas.openxmlformats.org/markup-compatibility/2006">
              <mc:Choice xmlns:v="urn:schemas-microsoft-com:vml" Requires="v">
                <p:oleObj spid="_x0000_s13327" name="Equation" r:id="rId9" imgW="1295280" imgH="431640" progId="Equation.DSMT4">
                  <p:embed/>
                </p:oleObj>
              </mc:Choice>
              <mc:Fallback>
                <p:oleObj name="Equation" r:id="rId9" imgW="1295280" imgH="431640" progId="Equation.DSMT4">
                  <p:embed/>
                  <p:pic>
                    <p:nvPicPr>
                      <p:cNvPr id="11" name="Object 10">
                        <a:extLst>
                          <a:ext uri="{FF2B5EF4-FFF2-40B4-BE49-F238E27FC236}">
                            <a16:creationId xmlns:a16="http://schemas.microsoft.com/office/drawing/2014/main" id="{8BF47DF3-4DE5-4371-89C0-AAC90B6EF0A9}"/>
                          </a:ext>
                        </a:extLst>
                      </p:cNvPr>
                      <p:cNvPicPr/>
                      <p:nvPr/>
                    </p:nvPicPr>
                    <p:blipFill>
                      <a:blip r:embed="rId10"/>
                      <a:stretch>
                        <a:fillRect/>
                      </a:stretch>
                    </p:blipFill>
                    <p:spPr>
                      <a:xfrm>
                        <a:off x="2786063" y="5589588"/>
                        <a:ext cx="2087562" cy="69691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BF47DF3-4DE5-4371-89C0-AAC90B6EF0A9}"/>
              </a:ext>
            </a:extLst>
          </p:cNvPr>
          <p:cNvGraphicFramePr>
            <a:graphicFrameLocks noChangeAspect="1"/>
          </p:cNvGraphicFramePr>
          <p:nvPr>
            <p:extLst>
              <p:ext uri="{D42A27DB-BD31-4B8C-83A1-F6EECF244321}">
                <p14:modId xmlns:p14="http://schemas.microsoft.com/office/powerpoint/2010/main" val="1239004765"/>
              </p:ext>
            </p:extLst>
          </p:nvPr>
        </p:nvGraphicFramePr>
        <p:xfrm>
          <a:off x="2794000" y="3549650"/>
          <a:ext cx="2151063" cy="695325"/>
        </p:xfrm>
        <a:graphic>
          <a:graphicData uri="http://schemas.openxmlformats.org/presentationml/2006/ole">
            <mc:AlternateContent xmlns:mc="http://schemas.openxmlformats.org/markup-compatibility/2006">
              <mc:Choice xmlns:v="urn:schemas-microsoft-com:vml" Requires="v">
                <p:oleObj spid="_x0000_s13328" name="Equation" r:id="rId11" imgW="1333440" imgH="431640" progId="Equation.DSMT4">
                  <p:embed/>
                </p:oleObj>
              </mc:Choice>
              <mc:Fallback>
                <p:oleObj name="Equation" r:id="rId11" imgW="1333440" imgH="431640" progId="Equation.DSMT4">
                  <p:embed/>
                  <p:pic>
                    <p:nvPicPr>
                      <p:cNvPr id="12" name="Object 11">
                        <a:extLst>
                          <a:ext uri="{FF2B5EF4-FFF2-40B4-BE49-F238E27FC236}">
                            <a16:creationId xmlns:a16="http://schemas.microsoft.com/office/drawing/2014/main" id="{8BF47DF3-4DE5-4371-89C0-AAC90B6EF0A9}"/>
                          </a:ext>
                        </a:extLst>
                      </p:cNvPr>
                      <p:cNvPicPr/>
                      <p:nvPr/>
                    </p:nvPicPr>
                    <p:blipFill>
                      <a:blip r:embed="rId12"/>
                      <a:stretch>
                        <a:fillRect/>
                      </a:stretch>
                    </p:blipFill>
                    <p:spPr>
                      <a:xfrm>
                        <a:off x="2794000" y="3549650"/>
                        <a:ext cx="2151063" cy="695325"/>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DDC76D7C-1662-4D19-92B2-31036EB7EC19}"/>
              </a:ext>
            </a:extLst>
          </p:cNvPr>
          <p:cNvSpPr/>
          <p:nvPr/>
        </p:nvSpPr>
        <p:spPr>
          <a:xfrm>
            <a:off x="6748352" y="1698883"/>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B2FBDE57-EF26-47FB-A0CA-D0BDA5C52198}"/>
              </a:ext>
            </a:extLst>
          </p:cNvPr>
          <p:cNvCxnSpPr>
            <a:cxnSpLocks/>
          </p:cNvCxnSpPr>
          <p:nvPr/>
        </p:nvCxnSpPr>
        <p:spPr>
          <a:xfrm flipH="1" flipV="1">
            <a:off x="6084919" y="1828800"/>
            <a:ext cx="2115323" cy="86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375E2A1-4E75-4AC1-825E-4C6474DE7A96}"/>
              </a:ext>
            </a:extLst>
          </p:cNvPr>
          <p:cNvCxnSpPr>
            <a:cxnSpLocks/>
          </p:cNvCxnSpPr>
          <p:nvPr/>
        </p:nvCxnSpPr>
        <p:spPr>
          <a:xfrm>
            <a:off x="7686522" y="1726226"/>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8EF0500-0DC4-44AA-9A4B-91EE235B60AB}"/>
              </a:ext>
            </a:extLst>
          </p:cNvPr>
          <p:cNvSpPr txBox="1"/>
          <p:nvPr/>
        </p:nvSpPr>
        <p:spPr>
          <a:xfrm>
            <a:off x="7530069" y="1915472"/>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7" name="Straight Connector 26">
            <a:extLst>
              <a:ext uri="{FF2B5EF4-FFF2-40B4-BE49-F238E27FC236}">
                <a16:creationId xmlns:a16="http://schemas.microsoft.com/office/drawing/2014/main" id="{697C6D92-1631-49CD-869E-6329CA62D2EC}"/>
              </a:ext>
            </a:extLst>
          </p:cNvPr>
          <p:cNvCxnSpPr>
            <a:cxnSpLocks/>
          </p:cNvCxnSpPr>
          <p:nvPr/>
        </p:nvCxnSpPr>
        <p:spPr>
          <a:xfrm>
            <a:off x="6748352" y="1726226"/>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12AC6F7-1837-4B3A-A69A-F6C2F9C1E45F}"/>
              </a:ext>
            </a:extLst>
          </p:cNvPr>
          <p:cNvSpPr txBox="1"/>
          <p:nvPr/>
        </p:nvSpPr>
        <p:spPr>
          <a:xfrm>
            <a:off x="6591899" y="1915472"/>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1" name="TextBox 30">
            <a:extLst>
              <a:ext uri="{FF2B5EF4-FFF2-40B4-BE49-F238E27FC236}">
                <a16:creationId xmlns:a16="http://schemas.microsoft.com/office/drawing/2014/main" id="{8177CB7E-CD6B-4D69-84FB-218315898304}"/>
              </a:ext>
            </a:extLst>
          </p:cNvPr>
          <p:cNvSpPr txBox="1"/>
          <p:nvPr/>
        </p:nvSpPr>
        <p:spPr>
          <a:xfrm>
            <a:off x="8013805" y="2965646"/>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2" name="Rectangle 31">
            <a:extLst>
              <a:ext uri="{FF2B5EF4-FFF2-40B4-BE49-F238E27FC236}">
                <a16:creationId xmlns:a16="http://schemas.microsoft.com/office/drawing/2014/main" id="{DDC76D7C-1662-4D19-92B2-31036EB7EC19}"/>
              </a:ext>
            </a:extLst>
          </p:cNvPr>
          <p:cNvSpPr/>
          <p:nvPr/>
        </p:nvSpPr>
        <p:spPr>
          <a:xfrm>
            <a:off x="6759428" y="2749057"/>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2FBDE57-EF26-47FB-A0CA-D0BDA5C52198}"/>
              </a:ext>
            </a:extLst>
          </p:cNvPr>
          <p:cNvCxnSpPr>
            <a:cxnSpLocks/>
          </p:cNvCxnSpPr>
          <p:nvPr/>
        </p:nvCxnSpPr>
        <p:spPr>
          <a:xfrm flipH="1" flipV="1">
            <a:off x="6010102" y="2876204"/>
            <a:ext cx="2558663" cy="1145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72DCB91-6762-4EA7-9454-7E970D3AFE72}"/>
              </a:ext>
            </a:extLst>
          </p:cNvPr>
          <p:cNvCxnSpPr>
            <a:cxnSpLocks/>
          </p:cNvCxnSpPr>
          <p:nvPr/>
        </p:nvCxnSpPr>
        <p:spPr>
          <a:xfrm>
            <a:off x="8165911" y="277640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E10B179-F9EF-4BCA-B750-7453041AC0D7}"/>
              </a:ext>
            </a:extLst>
          </p:cNvPr>
          <p:cNvCxnSpPr>
            <a:cxnSpLocks/>
          </p:cNvCxnSpPr>
          <p:nvPr/>
        </p:nvCxnSpPr>
        <p:spPr>
          <a:xfrm>
            <a:off x="8170258" y="277640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375E2A1-4E75-4AC1-825E-4C6474DE7A96}"/>
              </a:ext>
            </a:extLst>
          </p:cNvPr>
          <p:cNvCxnSpPr>
            <a:cxnSpLocks/>
          </p:cNvCxnSpPr>
          <p:nvPr/>
        </p:nvCxnSpPr>
        <p:spPr>
          <a:xfrm>
            <a:off x="7232088" y="277640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8EF0500-0DC4-44AA-9A4B-91EE235B60AB}"/>
              </a:ext>
            </a:extLst>
          </p:cNvPr>
          <p:cNvSpPr txBox="1"/>
          <p:nvPr/>
        </p:nvSpPr>
        <p:spPr>
          <a:xfrm>
            <a:off x="7075635" y="2965646"/>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38" name="Straight Connector 37">
            <a:extLst>
              <a:ext uri="{FF2B5EF4-FFF2-40B4-BE49-F238E27FC236}">
                <a16:creationId xmlns:a16="http://schemas.microsoft.com/office/drawing/2014/main" id="{697C6D92-1631-49CD-869E-6329CA62D2EC}"/>
              </a:ext>
            </a:extLst>
          </p:cNvPr>
          <p:cNvCxnSpPr>
            <a:cxnSpLocks/>
          </p:cNvCxnSpPr>
          <p:nvPr/>
        </p:nvCxnSpPr>
        <p:spPr>
          <a:xfrm>
            <a:off x="6293918" y="2776400"/>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12AC6F7-1837-4B3A-A69A-F6C2F9C1E45F}"/>
              </a:ext>
            </a:extLst>
          </p:cNvPr>
          <p:cNvSpPr txBox="1"/>
          <p:nvPr/>
        </p:nvSpPr>
        <p:spPr>
          <a:xfrm>
            <a:off x="6137465" y="2965646"/>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42" name="TextBox 41">
            <a:extLst>
              <a:ext uri="{FF2B5EF4-FFF2-40B4-BE49-F238E27FC236}">
                <a16:creationId xmlns:a16="http://schemas.microsoft.com/office/drawing/2014/main" id="{8177CB7E-CD6B-4D69-84FB-218315898304}"/>
              </a:ext>
            </a:extLst>
          </p:cNvPr>
          <p:cNvSpPr txBox="1"/>
          <p:nvPr/>
        </p:nvSpPr>
        <p:spPr>
          <a:xfrm>
            <a:off x="8490403" y="4007507"/>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43" name="Rectangle 42">
            <a:extLst>
              <a:ext uri="{FF2B5EF4-FFF2-40B4-BE49-F238E27FC236}">
                <a16:creationId xmlns:a16="http://schemas.microsoft.com/office/drawing/2014/main" id="{DDC76D7C-1662-4D19-92B2-31036EB7EC19}"/>
              </a:ext>
            </a:extLst>
          </p:cNvPr>
          <p:cNvSpPr/>
          <p:nvPr/>
        </p:nvSpPr>
        <p:spPr>
          <a:xfrm>
            <a:off x="6770516" y="3790918"/>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B2FBDE57-EF26-47FB-A0CA-D0BDA5C52198}"/>
              </a:ext>
            </a:extLst>
          </p:cNvPr>
          <p:cNvCxnSpPr>
            <a:cxnSpLocks/>
          </p:cNvCxnSpPr>
          <p:nvPr/>
        </p:nvCxnSpPr>
        <p:spPr>
          <a:xfrm flipH="1">
            <a:off x="5509503" y="3929515"/>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72DCB91-6762-4EA7-9454-7E970D3AFE72}"/>
              </a:ext>
            </a:extLst>
          </p:cNvPr>
          <p:cNvCxnSpPr>
            <a:cxnSpLocks/>
          </p:cNvCxnSpPr>
          <p:nvPr/>
        </p:nvCxnSpPr>
        <p:spPr>
          <a:xfrm>
            <a:off x="8642509" y="3818261"/>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E10B179-F9EF-4BCA-B750-7453041AC0D7}"/>
              </a:ext>
            </a:extLst>
          </p:cNvPr>
          <p:cNvCxnSpPr>
            <a:cxnSpLocks/>
          </p:cNvCxnSpPr>
          <p:nvPr/>
        </p:nvCxnSpPr>
        <p:spPr>
          <a:xfrm>
            <a:off x="8646856" y="3818261"/>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375E2A1-4E75-4AC1-825E-4C6474DE7A96}"/>
              </a:ext>
            </a:extLst>
          </p:cNvPr>
          <p:cNvCxnSpPr>
            <a:cxnSpLocks/>
          </p:cNvCxnSpPr>
          <p:nvPr/>
        </p:nvCxnSpPr>
        <p:spPr>
          <a:xfrm>
            <a:off x="7708686" y="3818261"/>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8EF0500-0DC4-44AA-9A4B-91EE235B60AB}"/>
              </a:ext>
            </a:extLst>
          </p:cNvPr>
          <p:cNvSpPr txBox="1"/>
          <p:nvPr/>
        </p:nvSpPr>
        <p:spPr>
          <a:xfrm>
            <a:off x="7552233" y="4007507"/>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697C6D92-1631-49CD-869E-6329CA62D2EC}"/>
              </a:ext>
            </a:extLst>
          </p:cNvPr>
          <p:cNvCxnSpPr>
            <a:cxnSpLocks/>
          </p:cNvCxnSpPr>
          <p:nvPr/>
        </p:nvCxnSpPr>
        <p:spPr>
          <a:xfrm>
            <a:off x="6770516" y="3818261"/>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12AC6F7-1837-4B3A-A69A-F6C2F9C1E45F}"/>
              </a:ext>
            </a:extLst>
          </p:cNvPr>
          <p:cNvSpPr txBox="1"/>
          <p:nvPr/>
        </p:nvSpPr>
        <p:spPr>
          <a:xfrm>
            <a:off x="6614063" y="4007507"/>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51" name="Straight Connector 50">
            <a:extLst>
              <a:ext uri="{FF2B5EF4-FFF2-40B4-BE49-F238E27FC236}">
                <a16:creationId xmlns:a16="http://schemas.microsoft.com/office/drawing/2014/main" id="{842E0E12-7F67-4DAE-8758-C00EA6A146EC}"/>
              </a:ext>
            </a:extLst>
          </p:cNvPr>
          <p:cNvCxnSpPr>
            <a:cxnSpLocks/>
          </p:cNvCxnSpPr>
          <p:nvPr/>
        </p:nvCxnSpPr>
        <p:spPr>
          <a:xfrm>
            <a:off x="5832346" y="3818261"/>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F64A027-E97D-464F-B600-D8ED765589F0}"/>
              </a:ext>
            </a:extLst>
          </p:cNvPr>
          <p:cNvSpPr txBox="1"/>
          <p:nvPr/>
        </p:nvSpPr>
        <p:spPr>
          <a:xfrm>
            <a:off x="5675893" y="4007507"/>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54" name="Rectangle 53">
            <a:extLst>
              <a:ext uri="{FF2B5EF4-FFF2-40B4-BE49-F238E27FC236}">
                <a16:creationId xmlns:a16="http://schemas.microsoft.com/office/drawing/2014/main" id="{DDC76D7C-1662-4D19-92B2-31036EB7EC19}"/>
              </a:ext>
            </a:extLst>
          </p:cNvPr>
          <p:cNvSpPr/>
          <p:nvPr/>
        </p:nvSpPr>
        <p:spPr>
          <a:xfrm>
            <a:off x="7720939" y="4824466"/>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B2FBDE57-EF26-47FB-A0CA-D0BDA5C52198}"/>
              </a:ext>
            </a:extLst>
          </p:cNvPr>
          <p:cNvCxnSpPr>
            <a:cxnSpLocks/>
          </p:cNvCxnSpPr>
          <p:nvPr/>
        </p:nvCxnSpPr>
        <p:spPr>
          <a:xfrm flipH="1" flipV="1">
            <a:off x="6483927" y="4954385"/>
            <a:ext cx="2572518" cy="867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72DCB91-6762-4EA7-9454-7E970D3AFE72}"/>
              </a:ext>
            </a:extLst>
          </p:cNvPr>
          <p:cNvCxnSpPr>
            <a:cxnSpLocks/>
          </p:cNvCxnSpPr>
          <p:nvPr/>
        </p:nvCxnSpPr>
        <p:spPr>
          <a:xfrm>
            <a:off x="8653591" y="485180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E10B179-F9EF-4BCA-B750-7453041AC0D7}"/>
              </a:ext>
            </a:extLst>
          </p:cNvPr>
          <p:cNvCxnSpPr>
            <a:cxnSpLocks/>
          </p:cNvCxnSpPr>
          <p:nvPr/>
        </p:nvCxnSpPr>
        <p:spPr>
          <a:xfrm>
            <a:off x="8657938" y="485180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375E2A1-4E75-4AC1-825E-4C6474DE7A96}"/>
              </a:ext>
            </a:extLst>
          </p:cNvPr>
          <p:cNvCxnSpPr>
            <a:cxnSpLocks/>
          </p:cNvCxnSpPr>
          <p:nvPr/>
        </p:nvCxnSpPr>
        <p:spPr>
          <a:xfrm>
            <a:off x="7719768" y="485180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8EF0500-0DC4-44AA-9A4B-91EE235B60AB}"/>
              </a:ext>
            </a:extLst>
          </p:cNvPr>
          <p:cNvSpPr txBox="1"/>
          <p:nvPr/>
        </p:nvSpPr>
        <p:spPr>
          <a:xfrm>
            <a:off x="8519279" y="5041055"/>
            <a:ext cx="33054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697C6D92-1631-49CD-869E-6329CA62D2EC}"/>
              </a:ext>
            </a:extLst>
          </p:cNvPr>
          <p:cNvCxnSpPr>
            <a:cxnSpLocks/>
          </p:cNvCxnSpPr>
          <p:nvPr/>
        </p:nvCxnSpPr>
        <p:spPr>
          <a:xfrm>
            <a:off x="6781598" y="485180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12AC6F7-1837-4B3A-A69A-F6C2F9C1E45F}"/>
              </a:ext>
            </a:extLst>
          </p:cNvPr>
          <p:cNvSpPr txBox="1"/>
          <p:nvPr/>
        </p:nvSpPr>
        <p:spPr>
          <a:xfrm>
            <a:off x="7581109" y="504105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63" name="TextBox 62">
            <a:extLst>
              <a:ext uri="{FF2B5EF4-FFF2-40B4-BE49-F238E27FC236}">
                <a16:creationId xmlns:a16="http://schemas.microsoft.com/office/drawing/2014/main" id="{BF64A027-E97D-464F-B600-D8ED765589F0}"/>
              </a:ext>
            </a:extLst>
          </p:cNvPr>
          <p:cNvSpPr txBox="1"/>
          <p:nvPr/>
        </p:nvSpPr>
        <p:spPr>
          <a:xfrm>
            <a:off x="6642939" y="5041055"/>
            <a:ext cx="5004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64" name="TextBox 63">
            <a:extLst>
              <a:ext uri="{FF2B5EF4-FFF2-40B4-BE49-F238E27FC236}">
                <a16:creationId xmlns:a16="http://schemas.microsoft.com/office/drawing/2014/main" id="{8177CB7E-CD6B-4D69-84FB-218315898304}"/>
              </a:ext>
            </a:extLst>
          </p:cNvPr>
          <p:cNvSpPr txBox="1"/>
          <p:nvPr/>
        </p:nvSpPr>
        <p:spPr>
          <a:xfrm>
            <a:off x="8512567" y="6066290"/>
            <a:ext cx="33054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DDC76D7C-1662-4D19-92B2-31036EB7EC19}"/>
              </a:ext>
            </a:extLst>
          </p:cNvPr>
          <p:cNvSpPr/>
          <p:nvPr/>
        </p:nvSpPr>
        <p:spPr>
          <a:xfrm>
            <a:off x="7732018" y="5849701"/>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B2FBDE57-EF26-47FB-A0CA-D0BDA5C52198}"/>
              </a:ext>
            </a:extLst>
          </p:cNvPr>
          <p:cNvCxnSpPr>
            <a:cxnSpLocks/>
          </p:cNvCxnSpPr>
          <p:nvPr/>
        </p:nvCxnSpPr>
        <p:spPr>
          <a:xfrm flipH="1">
            <a:off x="5531667" y="5988298"/>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72DCB91-6762-4EA7-9454-7E970D3AFE72}"/>
              </a:ext>
            </a:extLst>
          </p:cNvPr>
          <p:cNvCxnSpPr>
            <a:cxnSpLocks/>
          </p:cNvCxnSpPr>
          <p:nvPr/>
        </p:nvCxnSpPr>
        <p:spPr>
          <a:xfrm>
            <a:off x="8664673" y="5877044"/>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E10B179-F9EF-4BCA-B750-7453041AC0D7}"/>
              </a:ext>
            </a:extLst>
          </p:cNvPr>
          <p:cNvCxnSpPr>
            <a:cxnSpLocks/>
          </p:cNvCxnSpPr>
          <p:nvPr/>
        </p:nvCxnSpPr>
        <p:spPr>
          <a:xfrm>
            <a:off x="8669020" y="5877044"/>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375E2A1-4E75-4AC1-825E-4C6474DE7A96}"/>
              </a:ext>
            </a:extLst>
          </p:cNvPr>
          <p:cNvCxnSpPr>
            <a:cxnSpLocks/>
          </p:cNvCxnSpPr>
          <p:nvPr/>
        </p:nvCxnSpPr>
        <p:spPr>
          <a:xfrm>
            <a:off x="7730850" y="5877044"/>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88EF0500-0DC4-44AA-9A4B-91EE235B60AB}"/>
              </a:ext>
            </a:extLst>
          </p:cNvPr>
          <p:cNvSpPr txBox="1"/>
          <p:nvPr/>
        </p:nvSpPr>
        <p:spPr>
          <a:xfrm>
            <a:off x="7574397" y="6066290"/>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 </a:t>
            </a:r>
          </a:p>
        </p:txBody>
      </p:sp>
      <p:cxnSp>
        <p:nvCxnSpPr>
          <p:cNvPr id="71" name="Straight Connector 70">
            <a:extLst>
              <a:ext uri="{FF2B5EF4-FFF2-40B4-BE49-F238E27FC236}">
                <a16:creationId xmlns:a16="http://schemas.microsoft.com/office/drawing/2014/main" id="{697C6D92-1631-49CD-869E-6329CA62D2EC}"/>
              </a:ext>
            </a:extLst>
          </p:cNvPr>
          <p:cNvCxnSpPr>
            <a:cxnSpLocks/>
          </p:cNvCxnSpPr>
          <p:nvPr/>
        </p:nvCxnSpPr>
        <p:spPr>
          <a:xfrm>
            <a:off x="6792680" y="5877044"/>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12AC6F7-1837-4B3A-A69A-F6C2F9C1E45F}"/>
              </a:ext>
            </a:extLst>
          </p:cNvPr>
          <p:cNvSpPr txBox="1"/>
          <p:nvPr/>
        </p:nvSpPr>
        <p:spPr>
          <a:xfrm>
            <a:off x="6636227" y="6066290"/>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cxnSp>
        <p:nvCxnSpPr>
          <p:cNvPr id="73" name="Straight Connector 72">
            <a:extLst>
              <a:ext uri="{FF2B5EF4-FFF2-40B4-BE49-F238E27FC236}">
                <a16:creationId xmlns:a16="http://schemas.microsoft.com/office/drawing/2014/main" id="{842E0E12-7F67-4DAE-8758-C00EA6A146EC}"/>
              </a:ext>
            </a:extLst>
          </p:cNvPr>
          <p:cNvCxnSpPr>
            <a:cxnSpLocks/>
          </p:cNvCxnSpPr>
          <p:nvPr/>
        </p:nvCxnSpPr>
        <p:spPr>
          <a:xfrm>
            <a:off x="5854510" y="5877044"/>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BF64A027-E97D-464F-B600-D8ED765589F0}"/>
              </a:ext>
            </a:extLst>
          </p:cNvPr>
          <p:cNvSpPr txBox="1"/>
          <p:nvPr/>
        </p:nvSpPr>
        <p:spPr>
          <a:xfrm>
            <a:off x="5698057" y="6066290"/>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75" name="Rectangle 74"/>
          <p:cNvSpPr/>
          <p:nvPr/>
        </p:nvSpPr>
        <p:spPr>
          <a:xfrm>
            <a:off x="521620" y="6420336"/>
            <a:ext cx="5488482" cy="307777"/>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You don’t have to memorize these formulas; remember the idea</a:t>
            </a:r>
            <a:endParaRPr lang="en-CA" sz="1100" dirty="0"/>
          </a:p>
        </p:txBody>
      </p:sp>
      <p:pic>
        <p:nvPicPr>
          <p:cNvPr id="76" name="Picture 7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379" y="6373891"/>
            <a:ext cx="396241" cy="399289"/>
          </a:xfrm>
          <a:prstGeom prst="rect">
            <a:avLst/>
          </a:prstGeom>
        </p:spPr>
      </p:pic>
      <p:sp>
        <p:nvSpPr>
          <p:cNvPr id="80" name="Oval 79">
            <a:extLst>
              <a:ext uri="{FF2B5EF4-FFF2-40B4-BE49-F238E27FC236}">
                <a16:creationId xmlns:a16="http://schemas.microsoft.com/office/drawing/2014/main" id="{78CC7F60-99FD-4C6F-A140-C46DB49793D3}"/>
              </a:ext>
            </a:extLst>
          </p:cNvPr>
          <p:cNvSpPr/>
          <p:nvPr/>
        </p:nvSpPr>
        <p:spPr>
          <a:xfrm>
            <a:off x="7171105" y="177002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8CC7F60-99FD-4C6F-A140-C46DB49793D3}"/>
              </a:ext>
            </a:extLst>
          </p:cNvPr>
          <p:cNvSpPr/>
          <p:nvPr/>
        </p:nvSpPr>
        <p:spPr>
          <a:xfrm>
            <a:off x="7190502" y="283682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8CC7F60-99FD-4C6F-A140-C46DB49793D3}"/>
              </a:ext>
            </a:extLst>
          </p:cNvPr>
          <p:cNvSpPr/>
          <p:nvPr/>
        </p:nvSpPr>
        <p:spPr>
          <a:xfrm>
            <a:off x="7209899" y="388699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78CC7F60-99FD-4C6F-A140-C46DB49793D3}"/>
              </a:ext>
            </a:extLst>
          </p:cNvPr>
          <p:cNvSpPr/>
          <p:nvPr/>
        </p:nvSpPr>
        <p:spPr>
          <a:xfrm>
            <a:off x="8153209" y="491222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8CC7F60-99FD-4C6F-A140-C46DB49793D3}"/>
              </a:ext>
            </a:extLst>
          </p:cNvPr>
          <p:cNvSpPr/>
          <p:nvPr/>
        </p:nvSpPr>
        <p:spPr>
          <a:xfrm>
            <a:off x="8153209" y="59374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61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73826" y="1600200"/>
            <a:ext cx="3624349" cy="4525963"/>
          </a:xfrm>
        </p:spPr>
        <p:txBody>
          <a:bodyPr/>
          <a:lstStyle/>
          <a:p>
            <a:pPr lvl="1"/>
            <a:r>
              <a:rPr lang="en-US" dirty="0"/>
              <a:t>Linear</a:t>
            </a:r>
            <a:br>
              <a:rPr lang="en-US" dirty="0"/>
            </a:br>
            <a:r>
              <a:rPr lang="en-US" dirty="0"/>
              <a:t/>
            </a:r>
            <a:br>
              <a:rPr lang="en-US" dirty="0"/>
            </a:br>
            <a:endParaRPr lang="en-US" dirty="0"/>
          </a:p>
          <a:p>
            <a:pPr lvl="1"/>
            <a:r>
              <a:rPr lang="en-US" dirty="0"/>
              <a:t>Centered quadratic</a:t>
            </a:r>
            <a:br>
              <a:rPr lang="en-US" dirty="0"/>
            </a:br>
            <a:r>
              <a:rPr lang="en-US" dirty="0"/>
              <a:t/>
            </a:r>
            <a:br>
              <a:rPr lang="en-US" dirty="0"/>
            </a:br>
            <a:endParaRPr lang="en-US" dirty="0"/>
          </a:p>
          <a:p>
            <a:pPr lvl="1"/>
            <a:r>
              <a:rPr lang="en-US" dirty="0"/>
              <a:t>Centered cubic</a:t>
            </a:r>
            <a:br>
              <a:rPr lang="en-US" dirty="0"/>
            </a:br>
            <a:r>
              <a:rPr lang="en-US" dirty="0"/>
              <a:t/>
            </a:r>
            <a:br>
              <a:rPr lang="en-US" dirty="0"/>
            </a:br>
            <a:endParaRPr lang="en-US" dirty="0"/>
          </a:p>
          <a:p>
            <a:pPr lvl="1"/>
            <a:r>
              <a:rPr lang="en-US" dirty="0"/>
              <a:t>Backward quadratic</a:t>
            </a:r>
            <a:br>
              <a:rPr lang="en-US" dirty="0"/>
            </a:br>
            <a:r>
              <a:rPr lang="en-US" dirty="0"/>
              <a:t/>
            </a:r>
            <a:br>
              <a:rPr lang="en-US" dirty="0"/>
            </a:br>
            <a:endParaRPr lang="en-US" dirty="0"/>
          </a:p>
          <a:p>
            <a:pPr lvl="1"/>
            <a:r>
              <a:rPr lang="en-US" dirty="0"/>
              <a:t>Backward cubic</a:t>
            </a:r>
            <a:endParaRPr lang="en-CA" dirty="0"/>
          </a:p>
        </p:txBody>
      </p:sp>
      <p:sp>
        <p:nvSpPr>
          <p:cNvPr id="4" name="Footer Placeholder 3"/>
          <p:cNvSpPr>
            <a:spLocks noGrp="1"/>
          </p:cNvSpPr>
          <p:nvPr>
            <p:ph type="ftr" sz="quarter" idx="11"/>
          </p:nvPr>
        </p:nvSpPr>
        <p:spPr/>
        <p:txBody>
          <a:bodyPr/>
          <a:lstStyle/>
          <a:p>
            <a:r>
              <a:rPr lang="en-US"/>
              <a:t>Using interpolating polynomials</a:t>
            </a:r>
            <a:endParaRPr lang="en-CA" dirty="0"/>
          </a:p>
        </p:txBody>
      </p:sp>
      <p:graphicFrame>
        <p:nvGraphicFramePr>
          <p:cNvPr id="75" name="Object 74">
            <a:extLst>
              <a:ext uri="{FF2B5EF4-FFF2-40B4-BE49-F238E27FC236}">
                <a16:creationId xmlns:a16="http://schemas.microsoft.com/office/drawing/2014/main" id="{600945AD-3613-4DC1-A1A6-E2E146EAD607}"/>
              </a:ext>
            </a:extLst>
          </p:cNvPr>
          <p:cNvGraphicFramePr>
            <a:graphicFrameLocks noChangeAspect="1"/>
          </p:cNvGraphicFramePr>
          <p:nvPr>
            <p:extLst>
              <p:ext uri="{D42A27DB-BD31-4B8C-83A1-F6EECF244321}">
                <p14:modId xmlns:p14="http://schemas.microsoft.com/office/powerpoint/2010/main" val="3171779863"/>
              </p:ext>
            </p:extLst>
          </p:nvPr>
        </p:nvGraphicFramePr>
        <p:xfrm>
          <a:off x="2751138" y="1443038"/>
          <a:ext cx="3844925" cy="676275"/>
        </p:xfrm>
        <a:graphic>
          <a:graphicData uri="http://schemas.openxmlformats.org/presentationml/2006/ole">
            <mc:AlternateContent xmlns:mc="http://schemas.openxmlformats.org/markup-compatibility/2006">
              <mc:Choice xmlns:v="urn:schemas-microsoft-com:vml" Requires="v">
                <p:oleObj spid="_x0000_s14348" name="Equation" r:id="rId3" imgW="2387520" imgH="419040" progId="Equation.DSMT4">
                  <p:embed/>
                </p:oleObj>
              </mc:Choice>
              <mc:Fallback>
                <p:oleObj name="Equation" r:id="rId3" imgW="2387520" imgH="419040" progId="Equation.DSMT4">
                  <p:embed/>
                  <p:pic>
                    <p:nvPicPr>
                      <p:cNvPr id="75" name="Object 74">
                        <a:extLst>
                          <a:ext uri="{FF2B5EF4-FFF2-40B4-BE49-F238E27FC236}">
                            <a16:creationId xmlns:a16="http://schemas.microsoft.com/office/drawing/2014/main" id="{600945AD-3613-4DC1-A1A6-E2E146EAD607}"/>
                          </a:ext>
                        </a:extLst>
                      </p:cNvPr>
                      <p:cNvPicPr/>
                      <p:nvPr/>
                    </p:nvPicPr>
                    <p:blipFill>
                      <a:blip r:embed="rId4"/>
                      <a:stretch>
                        <a:fillRect/>
                      </a:stretch>
                    </p:blipFill>
                    <p:spPr>
                      <a:xfrm>
                        <a:off x="2751138" y="1443038"/>
                        <a:ext cx="3844925" cy="676275"/>
                      </a:xfrm>
                      <a:prstGeom prst="rect">
                        <a:avLst/>
                      </a:prstGeom>
                    </p:spPr>
                  </p:pic>
                </p:oleObj>
              </mc:Fallback>
            </mc:AlternateContent>
          </a:graphicData>
        </a:graphic>
      </p:graphicFrame>
      <p:graphicFrame>
        <p:nvGraphicFramePr>
          <p:cNvPr id="76" name="Object 75">
            <a:extLst>
              <a:ext uri="{FF2B5EF4-FFF2-40B4-BE49-F238E27FC236}">
                <a16:creationId xmlns:a16="http://schemas.microsoft.com/office/drawing/2014/main" id="{B0891421-32A7-4BE1-A54B-CB14B63F6B9C}"/>
              </a:ext>
            </a:extLst>
          </p:cNvPr>
          <p:cNvGraphicFramePr>
            <a:graphicFrameLocks noChangeAspect="1"/>
          </p:cNvGraphicFramePr>
          <p:nvPr>
            <p:extLst>
              <p:ext uri="{D42A27DB-BD31-4B8C-83A1-F6EECF244321}">
                <p14:modId xmlns:p14="http://schemas.microsoft.com/office/powerpoint/2010/main" val="3049103805"/>
              </p:ext>
            </p:extLst>
          </p:nvPr>
        </p:nvGraphicFramePr>
        <p:xfrm>
          <a:off x="2792413" y="2513013"/>
          <a:ext cx="5975350" cy="677862"/>
        </p:xfrm>
        <a:graphic>
          <a:graphicData uri="http://schemas.openxmlformats.org/presentationml/2006/ole">
            <mc:AlternateContent xmlns:mc="http://schemas.openxmlformats.org/markup-compatibility/2006">
              <mc:Choice xmlns:v="urn:schemas-microsoft-com:vml" Requires="v">
                <p:oleObj spid="_x0000_s14349" name="Equation" r:id="rId5" imgW="3708360" imgH="419040" progId="Equation.DSMT4">
                  <p:embed/>
                </p:oleObj>
              </mc:Choice>
              <mc:Fallback>
                <p:oleObj name="Equation" r:id="rId5" imgW="3708360" imgH="419040" progId="Equation.DSMT4">
                  <p:embed/>
                  <p:pic>
                    <p:nvPicPr>
                      <p:cNvPr id="76" name="Object 75">
                        <a:extLst>
                          <a:ext uri="{FF2B5EF4-FFF2-40B4-BE49-F238E27FC236}">
                            <a16:creationId xmlns:a16="http://schemas.microsoft.com/office/drawing/2014/main" id="{B0891421-32A7-4BE1-A54B-CB14B63F6B9C}"/>
                          </a:ext>
                        </a:extLst>
                      </p:cNvPr>
                      <p:cNvPicPr/>
                      <p:nvPr/>
                    </p:nvPicPr>
                    <p:blipFill>
                      <a:blip r:embed="rId6"/>
                      <a:stretch>
                        <a:fillRect/>
                      </a:stretch>
                    </p:blipFill>
                    <p:spPr>
                      <a:xfrm>
                        <a:off x="2792413" y="2513013"/>
                        <a:ext cx="5975350" cy="677862"/>
                      </a:xfrm>
                      <a:prstGeom prst="rect">
                        <a:avLst/>
                      </a:prstGeom>
                    </p:spPr>
                  </p:pic>
                </p:oleObj>
              </mc:Fallback>
            </mc:AlternateContent>
          </a:graphicData>
        </a:graphic>
      </p:graphicFrame>
      <p:graphicFrame>
        <p:nvGraphicFramePr>
          <p:cNvPr id="77" name="Object 76">
            <a:extLst>
              <a:ext uri="{FF2B5EF4-FFF2-40B4-BE49-F238E27FC236}">
                <a16:creationId xmlns:a16="http://schemas.microsoft.com/office/drawing/2014/main" id="{B454E7AA-D580-4F61-8BEB-215EF011B760}"/>
              </a:ext>
            </a:extLst>
          </p:cNvPr>
          <p:cNvGraphicFramePr>
            <a:graphicFrameLocks noChangeAspect="1"/>
          </p:cNvGraphicFramePr>
          <p:nvPr>
            <p:extLst>
              <p:ext uri="{D42A27DB-BD31-4B8C-83A1-F6EECF244321}">
                <p14:modId xmlns:p14="http://schemas.microsoft.com/office/powerpoint/2010/main" val="1475882995"/>
              </p:ext>
            </p:extLst>
          </p:nvPr>
        </p:nvGraphicFramePr>
        <p:xfrm>
          <a:off x="1727200" y="3389313"/>
          <a:ext cx="7054850" cy="1046162"/>
        </p:xfrm>
        <a:graphic>
          <a:graphicData uri="http://schemas.openxmlformats.org/presentationml/2006/ole">
            <mc:AlternateContent xmlns:mc="http://schemas.openxmlformats.org/markup-compatibility/2006">
              <mc:Choice xmlns:v="urn:schemas-microsoft-com:vml" Requires="v">
                <p:oleObj spid="_x0000_s14350" name="Equation" r:id="rId7" imgW="5829120" imgH="863280" progId="Equation.DSMT4">
                  <p:embed/>
                </p:oleObj>
              </mc:Choice>
              <mc:Fallback>
                <p:oleObj name="Equation" r:id="rId7" imgW="5829120" imgH="863280" progId="Equation.DSMT4">
                  <p:embed/>
                  <p:pic>
                    <p:nvPicPr>
                      <p:cNvPr id="77" name="Object 76">
                        <a:extLst>
                          <a:ext uri="{FF2B5EF4-FFF2-40B4-BE49-F238E27FC236}">
                            <a16:creationId xmlns:a16="http://schemas.microsoft.com/office/drawing/2014/main" id="{B454E7AA-D580-4F61-8BEB-215EF011B760}"/>
                          </a:ext>
                        </a:extLst>
                      </p:cNvPr>
                      <p:cNvPicPr/>
                      <p:nvPr/>
                    </p:nvPicPr>
                    <p:blipFill>
                      <a:blip r:embed="rId8"/>
                      <a:stretch>
                        <a:fillRect/>
                      </a:stretch>
                    </p:blipFill>
                    <p:spPr>
                      <a:xfrm>
                        <a:off x="1727200" y="3389313"/>
                        <a:ext cx="7054850" cy="1046162"/>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80187C96-0EB7-4CD7-A2D7-574F1773F351}"/>
              </a:ext>
            </a:extLst>
          </p:cNvPr>
          <p:cNvGraphicFramePr>
            <a:graphicFrameLocks noChangeAspect="1"/>
          </p:cNvGraphicFramePr>
          <p:nvPr>
            <p:extLst>
              <p:ext uri="{D42A27DB-BD31-4B8C-83A1-F6EECF244321}">
                <p14:modId xmlns:p14="http://schemas.microsoft.com/office/powerpoint/2010/main" val="2649237981"/>
              </p:ext>
            </p:extLst>
          </p:nvPr>
        </p:nvGraphicFramePr>
        <p:xfrm>
          <a:off x="2790825" y="4613275"/>
          <a:ext cx="5978525" cy="584200"/>
        </p:xfrm>
        <a:graphic>
          <a:graphicData uri="http://schemas.openxmlformats.org/presentationml/2006/ole">
            <mc:AlternateContent xmlns:mc="http://schemas.openxmlformats.org/markup-compatibility/2006">
              <mc:Choice xmlns:v="urn:schemas-microsoft-com:vml" Requires="v">
                <p:oleObj spid="_x0000_s14351" name="Equation" r:id="rId9" imgW="4940280" imgH="482400" progId="Equation.DSMT4">
                  <p:embed/>
                </p:oleObj>
              </mc:Choice>
              <mc:Fallback>
                <p:oleObj name="Equation" r:id="rId9" imgW="4940280" imgH="482400" progId="Equation.DSMT4">
                  <p:embed/>
                  <p:pic>
                    <p:nvPicPr>
                      <p:cNvPr id="78" name="Object 77">
                        <a:extLst>
                          <a:ext uri="{FF2B5EF4-FFF2-40B4-BE49-F238E27FC236}">
                            <a16:creationId xmlns:a16="http://schemas.microsoft.com/office/drawing/2014/main" id="{80187C96-0EB7-4CD7-A2D7-574F1773F351}"/>
                          </a:ext>
                        </a:extLst>
                      </p:cNvPr>
                      <p:cNvPicPr/>
                      <p:nvPr/>
                    </p:nvPicPr>
                    <p:blipFill>
                      <a:blip r:embed="rId10"/>
                      <a:stretch>
                        <a:fillRect/>
                      </a:stretch>
                    </p:blipFill>
                    <p:spPr>
                      <a:xfrm>
                        <a:off x="2790825" y="4613275"/>
                        <a:ext cx="5978525" cy="584200"/>
                      </a:xfrm>
                      <a:prstGeom prst="rect">
                        <a:avLst/>
                      </a:prstGeom>
                    </p:spPr>
                  </p:pic>
                </p:oleObj>
              </mc:Fallback>
            </mc:AlternateContent>
          </a:graphicData>
        </a:graphic>
      </p:graphicFrame>
      <p:graphicFrame>
        <p:nvGraphicFramePr>
          <p:cNvPr id="79" name="Object 78">
            <a:extLst>
              <a:ext uri="{FF2B5EF4-FFF2-40B4-BE49-F238E27FC236}">
                <a16:creationId xmlns:a16="http://schemas.microsoft.com/office/drawing/2014/main" id="{80187C96-0EB7-4CD7-A2D7-574F1773F351}"/>
              </a:ext>
            </a:extLst>
          </p:cNvPr>
          <p:cNvGraphicFramePr>
            <a:graphicFrameLocks noChangeAspect="1"/>
          </p:cNvGraphicFramePr>
          <p:nvPr>
            <p:extLst>
              <p:ext uri="{D42A27DB-BD31-4B8C-83A1-F6EECF244321}">
                <p14:modId xmlns:p14="http://schemas.microsoft.com/office/powerpoint/2010/main" val="169935153"/>
              </p:ext>
            </p:extLst>
          </p:nvPr>
        </p:nvGraphicFramePr>
        <p:xfrm>
          <a:off x="2105025" y="5400675"/>
          <a:ext cx="6683375" cy="1046163"/>
        </p:xfrm>
        <a:graphic>
          <a:graphicData uri="http://schemas.openxmlformats.org/presentationml/2006/ole">
            <mc:AlternateContent xmlns:mc="http://schemas.openxmlformats.org/markup-compatibility/2006">
              <mc:Choice xmlns:v="urn:schemas-microsoft-com:vml" Requires="v">
                <p:oleObj spid="_x0000_s14352" name="Equation" r:id="rId11" imgW="5524200" imgH="863280" progId="Equation.DSMT4">
                  <p:embed/>
                </p:oleObj>
              </mc:Choice>
              <mc:Fallback>
                <p:oleObj name="Equation" r:id="rId11" imgW="5524200" imgH="863280" progId="Equation.DSMT4">
                  <p:embed/>
                  <p:pic>
                    <p:nvPicPr>
                      <p:cNvPr id="79" name="Object 78">
                        <a:extLst>
                          <a:ext uri="{FF2B5EF4-FFF2-40B4-BE49-F238E27FC236}">
                            <a16:creationId xmlns:a16="http://schemas.microsoft.com/office/drawing/2014/main" id="{80187C96-0EB7-4CD7-A2D7-574F1773F351}"/>
                          </a:ext>
                        </a:extLst>
                      </p:cNvPr>
                      <p:cNvPicPr/>
                      <p:nvPr/>
                    </p:nvPicPr>
                    <p:blipFill>
                      <a:blip r:embed="rId12"/>
                      <a:stretch>
                        <a:fillRect/>
                      </a:stretch>
                    </p:blipFill>
                    <p:spPr>
                      <a:xfrm>
                        <a:off x="2105025" y="5400675"/>
                        <a:ext cx="6683375" cy="1046163"/>
                      </a:xfrm>
                      <a:prstGeom prst="rect">
                        <a:avLst/>
                      </a:prstGeom>
                    </p:spPr>
                  </p:pic>
                </p:oleObj>
              </mc:Fallback>
            </mc:AlternateContent>
          </a:graphicData>
        </a:graphic>
      </p:graphicFrame>
      <p:sp>
        <p:nvSpPr>
          <p:cNvPr id="80" name="Rectangle 79"/>
          <p:cNvSpPr/>
          <p:nvPr/>
        </p:nvSpPr>
        <p:spPr>
          <a:xfrm>
            <a:off x="521620" y="6420336"/>
            <a:ext cx="5488482" cy="307777"/>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You don’t have to memorize these formulas; remember the idea</a:t>
            </a:r>
            <a:endParaRPr lang="en-CA" sz="1100" dirty="0"/>
          </a:p>
        </p:txBody>
      </p:sp>
      <p:pic>
        <p:nvPicPr>
          <p:cNvPr id="81" name="Picture 8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379" y="6373891"/>
            <a:ext cx="396241" cy="399289"/>
          </a:xfrm>
          <a:prstGeom prst="rect">
            <a:avLst/>
          </a:prstGeom>
        </p:spPr>
      </p:pic>
    </p:spTree>
    <p:extLst>
      <p:ext uri="{BB962C8B-B14F-4D97-AF65-F5344CB8AC3E}">
        <p14:creationId xmlns:p14="http://schemas.microsoft.com/office/powerpoint/2010/main" val="2876599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Understand that we can find interpolating polynomials that are designed to:</a:t>
            </a:r>
          </a:p>
          <a:p>
            <a:pPr lvl="2"/>
            <a:r>
              <a:rPr lang="en-US" dirty="0"/>
              <a:t>Minimize the condition number</a:t>
            </a:r>
          </a:p>
          <a:p>
            <a:pPr lvl="2"/>
            <a:r>
              <a:rPr lang="en-US" dirty="0"/>
              <a:t>Be appropriate for Horner’s rule and minimizing numeric error</a:t>
            </a:r>
          </a:p>
          <a:p>
            <a:pPr lvl="1"/>
            <a:r>
              <a:rPr lang="en-US" dirty="0">
                <a:latin typeface="Times New Roman" panose="02020603050405020304" pitchFamily="18" charset="0"/>
              </a:rPr>
              <a:t>Understand how to use 2, 3 and 4 points to estimate values in the middle of these sets</a:t>
            </a:r>
          </a:p>
          <a:p>
            <a:pPr lvl="1"/>
            <a:r>
              <a:rPr lang="en-US" dirty="0">
                <a:latin typeface="Times New Roman" panose="02020603050405020304" pitchFamily="18" charset="0"/>
              </a:rPr>
              <a:t>Understand how to use the last 2, 3 and 4 points to estimate values in the most recent time interval</a:t>
            </a:r>
          </a:p>
          <a:p>
            <a:pPr lvl="1"/>
            <a:r>
              <a:rPr lang="en-US" dirty="0">
                <a:latin typeface="Times New Roman" panose="02020603050405020304" pitchFamily="18" charset="0"/>
              </a:rPr>
              <a:t>Know that this is useful only for interpolating values and not for extrapolation</a:t>
            </a:r>
          </a:p>
          <a:p>
            <a:pPr marL="457200" lvl="1" indent="0">
              <a:buNone/>
            </a:pP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26</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https://en.wikipedia.org/wiki/Polynomial_interpolation</a:t>
            </a:r>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27</a:t>
            </a:fld>
            <a:endParaRPr lang="en-CA"/>
          </a:p>
        </p:txBody>
      </p:sp>
    </p:spTree>
    <p:extLst>
      <p:ext uri="{BB962C8B-B14F-4D97-AF65-F5344CB8AC3E}">
        <p14:creationId xmlns:p14="http://schemas.microsoft.com/office/powerpoint/2010/main" val="1740462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Brian Nguyen for noting an error in the order of the vector entries on p.18.</a:t>
            </a:r>
            <a:endParaRPr lang="en-CA" sz="1800" dirty="0"/>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28</a:t>
            </a:fld>
            <a:endParaRPr lang="en-CA"/>
          </a:p>
        </p:txBody>
      </p:sp>
    </p:spTree>
    <p:extLst>
      <p:ext uri="{BB962C8B-B14F-4D97-AF65-F5344CB8AC3E}">
        <p14:creationId xmlns:p14="http://schemas.microsoft.com/office/powerpoint/2010/main" val="886795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29</a:t>
            </a:fld>
            <a:endParaRPr lang="en-CA"/>
          </a:p>
        </p:txBody>
      </p:sp>
    </p:spTree>
    <p:extLst>
      <p:ext uri="{BB962C8B-B14F-4D97-AF65-F5344CB8AC3E}">
        <p14:creationId xmlns:p14="http://schemas.microsoft.com/office/powerpoint/2010/main" val="113158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endParaRPr lang="en-CA" dirty="0"/>
          </a:p>
        </p:txBody>
      </p:sp>
      <p:sp>
        <p:nvSpPr>
          <p:cNvPr id="3" name="Content Placeholder 2"/>
          <p:cNvSpPr>
            <a:spLocks noGrp="1"/>
          </p:cNvSpPr>
          <p:nvPr>
            <p:ph idx="1"/>
          </p:nvPr>
        </p:nvSpPr>
        <p:spPr>
          <a:xfrm>
            <a:off x="457200" y="1600199"/>
            <a:ext cx="7587842" cy="5941243"/>
          </a:xfrm>
        </p:spPr>
        <p:txBody>
          <a:bodyPr>
            <a:normAutofit/>
          </a:bodyPr>
          <a:lstStyle/>
          <a:p>
            <a:r>
              <a:rPr lang="en-US" dirty="0"/>
              <a:t>Recall that most data comes from periodically sampled sensors and other devices</a:t>
            </a:r>
          </a:p>
          <a:p>
            <a:pPr lvl="1"/>
            <a:r>
              <a:rPr lang="en-US" dirty="0"/>
              <a:t>We will assume that our values are equally sampled in either space or time</a:t>
            </a:r>
          </a:p>
          <a:p>
            <a:pPr lvl="1"/>
            <a:r>
              <a:rPr lang="en-US" dirty="0"/>
              <a:t>Other techniques, such as finite-element methods, are beyond the scope of this course</a:t>
            </a:r>
          </a:p>
          <a:p>
            <a:r>
              <a:rPr lang="en-US" dirty="0"/>
              <a:t>Thus, we will assume that:</a:t>
            </a:r>
          </a:p>
          <a:p>
            <a:pPr lvl="1"/>
            <a:r>
              <a:rPr lang="en-US" dirty="0"/>
              <a:t>Our values are either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i="1" dirty="0">
                <a:latin typeface="Times New Roman" panose="02020603050405020304" pitchFamily="18" charset="0"/>
              </a:rPr>
              <a:t> </a:t>
            </a:r>
            <a:r>
              <a:rPr lang="en-US" dirty="0">
                <a:latin typeface="Times New Roman" panose="02020603050405020304" pitchFamily="18" charset="0"/>
              </a:rPr>
              <a:t>= </a:t>
            </a:r>
            <a:r>
              <a:rPr lang="en-US" i="1" dirty="0">
                <a:latin typeface="Times New Roman" panose="02020603050405020304" pitchFamily="18" charset="0"/>
              </a:rPr>
              <a:t>x</a:t>
            </a:r>
            <a:r>
              <a:rPr lang="en-US" baseline="-25000" dirty="0">
                <a:latin typeface="Times New Roman" panose="02020603050405020304" pitchFamily="18" charset="0"/>
              </a:rPr>
              <a:t>0</a:t>
            </a:r>
            <a:r>
              <a:rPr lang="en-US" dirty="0">
                <a:latin typeface="Times New Roman" panose="02020603050405020304" pitchFamily="18" charset="0"/>
              </a:rPr>
              <a:t> + </a:t>
            </a:r>
            <a:r>
              <a:rPr lang="en-US" i="1" dirty="0" err="1">
                <a:latin typeface="Times New Roman" panose="02020603050405020304" pitchFamily="18" charset="0"/>
              </a:rPr>
              <a:t>kh</a:t>
            </a:r>
            <a:r>
              <a:rPr lang="en-US" dirty="0"/>
              <a:t> or </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i="1" dirty="0">
                <a:latin typeface="Times New Roman" panose="02020603050405020304" pitchFamily="18" charset="0"/>
              </a:rPr>
              <a:t> </a:t>
            </a:r>
            <a:r>
              <a:rPr lang="en-US" dirty="0">
                <a:latin typeface="Times New Roman" panose="02020603050405020304" pitchFamily="18" charset="0"/>
              </a:rPr>
              <a:t>= </a:t>
            </a:r>
            <a:r>
              <a:rPr lang="en-US" i="1" dirty="0">
                <a:latin typeface="Times New Roman" panose="02020603050405020304" pitchFamily="18" charset="0"/>
              </a:rPr>
              <a:t>t</a:t>
            </a:r>
            <a:r>
              <a:rPr lang="en-US" baseline="-25000" dirty="0">
                <a:latin typeface="Times New Roman" panose="02020603050405020304" pitchFamily="18" charset="0"/>
              </a:rPr>
              <a:t>0</a:t>
            </a:r>
            <a:r>
              <a:rPr lang="en-US" dirty="0">
                <a:latin typeface="Times New Roman" panose="02020603050405020304" pitchFamily="18" charset="0"/>
              </a:rPr>
              <a:t> + </a:t>
            </a:r>
            <a:r>
              <a:rPr lang="en-US" i="1" dirty="0" err="1">
                <a:latin typeface="Times New Roman" panose="02020603050405020304" pitchFamily="18" charset="0"/>
              </a:rPr>
              <a:t>k</a:t>
            </a:r>
            <a:r>
              <a:rPr lang="en-US" dirty="0" err="1">
                <a:latin typeface="Symbol" panose="05050102010706020507" pitchFamily="18" charset="2"/>
              </a:rPr>
              <a:t>D</a:t>
            </a:r>
            <a:r>
              <a:rPr lang="en-US" i="1" dirty="0" err="1">
                <a:latin typeface="Times New Roman" panose="02020603050405020304" pitchFamily="18" charset="0"/>
              </a:rPr>
              <a:t>t</a:t>
            </a:r>
            <a:endParaRPr lang="en-US" dirty="0">
              <a:latin typeface="Times New Roman" panose="02020603050405020304" pitchFamily="18" charset="0"/>
            </a:endParaRPr>
          </a:p>
          <a:p>
            <a:pPr lvl="1"/>
            <a:r>
              <a:rPr lang="en-US" dirty="0"/>
              <a:t>We will assume the values are reasonably exact,</a:t>
            </a:r>
            <a:br>
              <a:rPr lang="en-US" dirty="0"/>
            </a:br>
            <a:r>
              <a:rPr lang="en-US" dirty="0"/>
              <a:t>		represented by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r>
              <a:rPr lang="en-US" dirty="0"/>
              <a:t> and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k</a:t>
            </a:r>
            <a:r>
              <a:rPr lang="en-US" dirty="0">
                <a:latin typeface="Times New Roman" panose="02020603050405020304" pitchFamily="18" charset="0"/>
              </a:rPr>
              <a:t>)</a:t>
            </a:r>
          </a:p>
          <a:p>
            <a:pPr lvl="1"/>
            <a:r>
              <a:rPr lang="en-US" dirty="0"/>
              <a:t>We will always design our polynomials to be optimally written for Horner’s rule</a:t>
            </a:r>
            <a:endParaRPr lang="en-US" cap="small" dirty="0"/>
          </a:p>
          <a:p>
            <a:pPr lvl="1"/>
            <a:r>
              <a:rPr lang="en-US" dirty="0"/>
              <a:t>Later, we will see techniques if there is significant error in the readings</a:t>
            </a:r>
          </a:p>
          <a:p>
            <a:pPr lvl="1"/>
            <a:endParaRPr lang="en-US" cap="small" dirty="0"/>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a:p>
        </p:txBody>
      </p:sp>
    </p:spTree>
    <p:custDataLst>
      <p:tags r:id="rId1"/>
    </p:custDataLst>
    <p:extLst>
      <p:ext uri="{BB962C8B-B14F-4D97-AF65-F5344CB8AC3E}">
        <p14:creationId xmlns:p14="http://schemas.microsoft.com/office/powerpoint/2010/main" val="298775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Using interpolating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30</a:t>
            </a:fld>
            <a:endParaRPr lang="en-CA"/>
          </a:p>
        </p:txBody>
      </p:sp>
    </p:spTree>
    <p:extLst>
      <p:ext uri="{BB962C8B-B14F-4D97-AF65-F5344CB8AC3E}">
        <p14:creationId xmlns:p14="http://schemas.microsoft.com/office/powerpoint/2010/main" val="4272497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8177CB7E-CD6B-4D69-84FB-218315898304}"/>
              </a:ext>
            </a:extLst>
          </p:cNvPr>
          <p:cNvSpPr txBox="1"/>
          <p:nvPr/>
        </p:nvSpPr>
        <p:spPr>
          <a:xfrm>
            <a:off x="6664377" y="6346145"/>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29" name="Rectangle 28">
            <a:extLst>
              <a:ext uri="{FF2B5EF4-FFF2-40B4-BE49-F238E27FC236}">
                <a16:creationId xmlns:a16="http://schemas.microsoft.com/office/drawing/2014/main" id="{DDC76D7C-1662-4D19-92B2-31036EB7EC19}"/>
              </a:ext>
            </a:extLst>
          </p:cNvPr>
          <p:cNvSpPr/>
          <p:nvPr/>
        </p:nvSpPr>
        <p:spPr>
          <a:xfrm>
            <a:off x="4944490" y="6129556"/>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Linear interpolation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199"/>
            <a:ext cx="8229600" cy="5469903"/>
          </a:xfrm>
        </p:spPr>
        <p:txBody>
          <a:bodyPr>
            <a:normAutofit/>
          </a:bodyPr>
          <a:lstStyle/>
          <a:p>
            <a:r>
              <a:rPr lang="en-US" dirty="0"/>
              <a:t>Suppose we have two points:</a:t>
            </a:r>
          </a:p>
          <a:p>
            <a:pPr marL="0" indent="0" algn="ctr">
              <a:buNone/>
            </a:pP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–1</a:t>
            </a:r>
            <a:r>
              <a:rPr lang="en-US" dirty="0">
                <a:latin typeface="Times New Roman" panose="02020603050405020304" pitchFamily="18" charset="0"/>
              </a:rPr>
              <a:t>))</a:t>
            </a:r>
            <a:r>
              <a:rPr lang="en-US" dirty="0"/>
              <a:t> and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p>
          <a:p>
            <a:pPr lvl="1"/>
            <a:r>
              <a:rPr lang="en-US" dirty="0"/>
              <a:t>Alternatively,</a:t>
            </a:r>
          </a:p>
          <a:p>
            <a:pPr marL="0" indent="0" algn="ctr">
              <a:buNone/>
            </a:pPr>
            <a:r>
              <a:rPr lang="en-US" dirty="0">
                <a:latin typeface="Times New Roman" panose="02020603050405020304" pitchFamily="18" charset="0"/>
                <a:ea typeface="Tahoma" panose="020B0604030504040204" pitchFamily="34" charset="0"/>
              </a:rPr>
              <a:t>(</a:t>
            </a:r>
            <a:r>
              <a:rPr lang="en-US" i="1" dirty="0" err="1">
                <a:latin typeface="Times New Roman" panose="02020603050405020304" pitchFamily="18" charset="0"/>
                <a:ea typeface="Tahoma" panose="020B0604030504040204" pitchFamily="34" charset="0"/>
              </a:rPr>
              <a:t>x</a:t>
            </a:r>
            <a:r>
              <a:rPr lang="en-US" i="1" baseline="-25000" dirty="0" err="1">
                <a:latin typeface="Times New Roman" panose="02020603050405020304" pitchFamily="18" charset="0"/>
                <a:ea typeface="Tahoma" panose="020B0604030504040204" pitchFamily="34" charset="0"/>
              </a:rPr>
              <a:t>k</a:t>
            </a:r>
            <a:r>
              <a:rPr lang="en-US" dirty="0">
                <a:latin typeface="Times New Roman" panose="02020603050405020304" pitchFamily="18" charset="0"/>
                <a:ea typeface="Tahoma" panose="020B0604030504040204" pitchFamily="34" charset="0"/>
              </a:rPr>
              <a:t> – </a:t>
            </a:r>
            <a:r>
              <a:rPr lang="en-US" i="1" dirty="0">
                <a:latin typeface="Times New Roman" panose="02020603050405020304" pitchFamily="18" charset="0"/>
                <a:ea typeface="Tahoma" panose="020B0604030504040204" pitchFamily="34" charset="0"/>
              </a:rPr>
              <a:t>h</a:t>
            </a:r>
            <a:r>
              <a:rPr lang="en-US" dirty="0">
                <a:latin typeface="Times New Roman" panose="02020603050405020304" pitchFamily="18" charset="0"/>
                <a:ea typeface="Tahoma" panose="020B0604030504040204" pitchFamily="34" charset="0"/>
              </a:rPr>
              <a:t>, </a:t>
            </a:r>
            <a:r>
              <a:rPr lang="en-US" i="1" dirty="0">
                <a:latin typeface="Times New Roman" panose="02020603050405020304" pitchFamily="18" charset="0"/>
                <a:ea typeface="Tahoma" panose="020B0604030504040204" pitchFamily="34" charset="0"/>
              </a:rPr>
              <a:t>f </a:t>
            </a:r>
            <a:r>
              <a:rPr lang="en-US" dirty="0">
                <a:latin typeface="Times New Roman" panose="02020603050405020304" pitchFamily="18" charset="0"/>
                <a:ea typeface="Tahoma" panose="020B0604030504040204" pitchFamily="34" charset="0"/>
              </a:rPr>
              <a:t>(</a:t>
            </a:r>
            <a:r>
              <a:rPr lang="en-US" i="1" dirty="0" err="1">
                <a:latin typeface="Times New Roman" panose="02020603050405020304" pitchFamily="18" charset="0"/>
                <a:ea typeface="Tahoma" panose="020B0604030504040204" pitchFamily="34" charset="0"/>
              </a:rPr>
              <a:t>x</a:t>
            </a:r>
            <a:r>
              <a:rPr lang="en-US" i="1" baseline="-25000" dirty="0" err="1">
                <a:latin typeface="Times New Roman" panose="02020603050405020304" pitchFamily="18" charset="0"/>
                <a:ea typeface="Tahoma" panose="020B0604030504040204" pitchFamily="34" charset="0"/>
              </a:rPr>
              <a:t>k</a:t>
            </a:r>
            <a:r>
              <a:rPr lang="en-US" dirty="0">
                <a:latin typeface="Times New Roman" panose="02020603050405020304" pitchFamily="18" charset="0"/>
                <a:ea typeface="Tahoma" panose="020B0604030504040204" pitchFamily="34" charset="0"/>
              </a:rPr>
              <a:t> – </a:t>
            </a:r>
            <a:r>
              <a:rPr lang="en-US" i="1" dirty="0">
                <a:latin typeface="Times New Roman" panose="02020603050405020304" pitchFamily="18" charset="0"/>
                <a:ea typeface="Tahoma" panose="020B0604030504040204" pitchFamily="34" charset="0"/>
              </a:rPr>
              <a:t>h</a:t>
            </a:r>
            <a:r>
              <a:rPr lang="en-US" dirty="0">
                <a:latin typeface="Times New Roman" panose="02020603050405020304" pitchFamily="18" charset="0"/>
                <a:ea typeface="Tahoma" panose="020B0604030504040204" pitchFamily="34" charset="0"/>
              </a:rPr>
              <a:t>))</a:t>
            </a:r>
            <a:r>
              <a:rPr lang="en-US" dirty="0"/>
              <a:t> and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p>
          <a:p>
            <a:r>
              <a:rPr lang="en-US" dirty="0"/>
              <a:t>The interpolating polynomial is</a:t>
            </a:r>
          </a:p>
          <a:p>
            <a:endParaRPr lang="en-US" dirty="0"/>
          </a:p>
          <a:p>
            <a:endParaRPr lang="en-US" dirty="0"/>
          </a:p>
          <a:p>
            <a:r>
              <a:rPr lang="en-US" dirty="0"/>
              <a:t>Issues</a:t>
            </a:r>
          </a:p>
          <a:p>
            <a:pPr lvl="1"/>
            <a:r>
              <a:rPr lang="en-US" dirty="0"/>
              <a:t>Nothing prevents these values from</a:t>
            </a:r>
            <a:br>
              <a:rPr lang="en-US" dirty="0"/>
            </a:br>
            <a:r>
              <a:rPr lang="en-US" dirty="0"/>
              <a:t>being arbitrarily large</a:t>
            </a:r>
          </a:p>
          <a:p>
            <a:pPr lvl="1"/>
            <a:r>
              <a:rPr lang="en-US" dirty="0"/>
              <a:t>Numerous</a:t>
            </a:r>
            <a:br>
              <a:rPr lang="en-US" dirty="0"/>
            </a:br>
            <a:r>
              <a:rPr lang="en-US" dirty="0"/>
              <a:t>      subtractions</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sp>
        <p:nvSpPr>
          <p:cNvPr id="26" name="Freeform: Shape 25">
            <a:extLst>
              <a:ext uri="{FF2B5EF4-FFF2-40B4-BE49-F238E27FC236}">
                <a16:creationId xmlns:a16="http://schemas.microsoft.com/office/drawing/2014/main" id="{B396F8B4-8C74-49D0-8405-B29D2FFD7942}"/>
              </a:ext>
            </a:extLst>
          </p:cNvPr>
          <p:cNvSpPr/>
          <p:nvPr/>
        </p:nvSpPr>
        <p:spPr>
          <a:xfrm>
            <a:off x="3697070" y="4605555"/>
            <a:ext cx="3522267" cy="122086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B2FBDE57-EF26-47FB-A0CA-D0BDA5C52198}"/>
              </a:ext>
            </a:extLst>
          </p:cNvPr>
          <p:cNvCxnSpPr>
            <a:cxnSpLocks/>
          </p:cNvCxnSpPr>
          <p:nvPr/>
        </p:nvCxnSpPr>
        <p:spPr>
          <a:xfrm flipH="1">
            <a:off x="3683477" y="6268153"/>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72DCB91-6762-4EA7-9454-7E970D3AFE72}"/>
              </a:ext>
            </a:extLst>
          </p:cNvPr>
          <p:cNvCxnSpPr>
            <a:cxnSpLocks/>
          </p:cNvCxnSpPr>
          <p:nvPr/>
        </p:nvCxnSpPr>
        <p:spPr>
          <a:xfrm>
            <a:off x="681648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E10B179-F9EF-4BCA-B750-7453041AC0D7}"/>
              </a:ext>
            </a:extLst>
          </p:cNvPr>
          <p:cNvCxnSpPr>
            <a:cxnSpLocks/>
          </p:cNvCxnSpPr>
          <p:nvPr/>
        </p:nvCxnSpPr>
        <p:spPr>
          <a:xfrm>
            <a:off x="682083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375E2A1-4E75-4AC1-825E-4C6474DE7A96}"/>
              </a:ext>
            </a:extLst>
          </p:cNvPr>
          <p:cNvCxnSpPr>
            <a:cxnSpLocks/>
          </p:cNvCxnSpPr>
          <p:nvPr/>
        </p:nvCxnSpPr>
        <p:spPr>
          <a:xfrm>
            <a:off x="588266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8EF0500-0DC4-44AA-9A4B-91EE235B60AB}"/>
              </a:ext>
            </a:extLst>
          </p:cNvPr>
          <p:cNvSpPr txBox="1"/>
          <p:nvPr/>
        </p:nvSpPr>
        <p:spPr>
          <a:xfrm>
            <a:off x="5726207" y="6346145"/>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8" name="Straight Connector 47">
            <a:extLst>
              <a:ext uri="{FF2B5EF4-FFF2-40B4-BE49-F238E27FC236}">
                <a16:creationId xmlns:a16="http://schemas.microsoft.com/office/drawing/2014/main" id="{697C6D92-1631-49CD-869E-6329CA62D2EC}"/>
              </a:ext>
            </a:extLst>
          </p:cNvPr>
          <p:cNvCxnSpPr>
            <a:cxnSpLocks/>
          </p:cNvCxnSpPr>
          <p:nvPr/>
        </p:nvCxnSpPr>
        <p:spPr>
          <a:xfrm>
            <a:off x="494449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F12AC6F7-1837-4B3A-A69A-F6C2F9C1E45F}"/>
              </a:ext>
            </a:extLst>
          </p:cNvPr>
          <p:cNvSpPr txBox="1"/>
          <p:nvPr/>
        </p:nvSpPr>
        <p:spPr>
          <a:xfrm>
            <a:off x="4788037"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50" name="Straight Connector 49">
            <a:extLst>
              <a:ext uri="{FF2B5EF4-FFF2-40B4-BE49-F238E27FC236}">
                <a16:creationId xmlns:a16="http://schemas.microsoft.com/office/drawing/2014/main" id="{842E0E12-7F67-4DAE-8758-C00EA6A146EC}"/>
              </a:ext>
            </a:extLst>
          </p:cNvPr>
          <p:cNvCxnSpPr>
            <a:cxnSpLocks/>
          </p:cNvCxnSpPr>
          <p:nvPr/>
        </p:nvCxnSpPr>
        <p:spPr>
          <a:xfrm>
            <a:off x="400632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F64A027-E97D-464F-B600-D8ED765589F0}"/>
              </a:ext>
            </a:extLst>
          </p:cNvPr>
          <p:cNvSpPr txBox="1"/>
          <p:nvPr/>
        </p:nvSpPr>
        <p:spPr>
          <a:xfrm>
            <a:off x="3849867" y="6346145"/>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52" name="Oval 51">
            <a:extLst>
              <a:ext uri="{FF2B5EF4-FFF2-40B4-BE49-F238E27FC236}">
                <a16:creationId xmlns:a16="http://schemas.microsoft.com/office/drawing/2014/main" id="{1971A4D7-50A2-4A50-B17B-E21181786BA0}"/>
              </a:ext>
            </a:extLst>
          </p:cNvPr>
          <p:cNvSpPr/>
          <p:nvPr/>
        </p:nvSpPr>
        <p:spPr>
          <a:xfrm>
            <a:off x="4898770" y="563443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CF1FACBC-AAE0-4330-BCD6-5DFA2E524022}"/>
              </a:ext>
            </a:extLst>
          </p:cNvPr>
          <p:cNvSpPr/>
          <p:nvPr/>
        </p:nvSpPr>
        <p:spPr>
          <a:xfrm>
            <a:off x="5841526" y="534241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E81C2B24-E159-40D9-A307-CA9DC2AACFA5}"/>
              </a:ext>
            </a:extLst>
          </p:cNvPr>
          <p:cNvSpPr txBox="1"/>
          <p:nvPr/>
        </p:nvSpPr>
        <p:spPr>
          <a:xfrm>
            <a:off x="4432912"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9AAEB284-A695-4BA6-8B24-1222872B7363}"/>
              </a:ext>
            </a:extLst>
          </p:cNvPr>
          <p:cNvSpPr txBox="1"/>
          <p:nvPr/>
        </p:nvSpPr>
        <p:spPr>
          <a:xfrm>
            <a:off x="5387011" y="4911693"/>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33" name="Object 32">
            <a:extLst>
              <a:ext uri="{FF2B5EF4-FFF2-40B4-BE49-F238E27FC236}">
                <a16:creationId xmlns:a16="http://schemas.microsoft.com/office/drawing/2014/main" id="{EB0DDA9D-B122-4738-95E3-35D8715A44F9}"/>
              </a:ext>
            </a:extLst>
          </p:cNvPr>
          <p:cNvGraphicFramePr>
            <a:graphicFrameLocks noChangeAspect="1"/>
          </p:cNvGraphicFramePr>
          <p:nvPr>
            <p:extLst>
              <p:ext uri="{D42A27DB-BD31-4B8C-83A1-F6EECF244321}">
                <p14:modId xmlns:p14="http://schemas.microsoft.com/office/powerpoint/2010/main" val="2592515070"/>
              </p:ext>
            </p:extLst>
          </p:nvPr>
        </p:nvGraphicFramePr>
        <p:xfrm>
          <a:off x="1963894" y="3736210"/>
          <a:ext cx="4315684" cy="736325"/>
        </p:xfrm>
        <a:graphic>
          <a:graphicData uri="http://schemas.openxmlformats.org/presentationml/2006/ole">
            <mc:AlternateContent xmlns:mc="http://schemas.openxmlformats.org/markup-compatibility/2006">
              <mc:Choice xmlns:v="urn:schemas-microsoft-com:vml" Requires="v">
                <p:oleObj spid="_x0000_s1028" name="Equation" r:id="rId4" imgW="2679480" imgH="457200" progId="Equation.DSMT4">
                  <p:embed/>
                </p:oleObj>
              </mc:Choice>
              <mc:Fallback>
                <p:oleObj name="Equation" r:id="rId4" imgW="2679480" imgH="457200" progId="Equation.DSMT4">
                  <p:embed/>
                  <p:pic>
                    <p:nvPicPr>
                      <p:cNvPr id="33" name="Object 32">
                        <a:extLst>
                          <a:ext uri="{FF2B5EF4-FFF2-40B4-BE49-F238E27FC236}">
                            <a16:creationId xmlns:a16="http://schemas.microsoft.com/office/drawing/2014/main" id="{EB0DDA9D-B122-4738-95E3-35D8715A44F9}"/>
                          </a:ext>
                        </a:extLst>
                      </p:cNvPr>
                      <p:cNvPicPr/>
                      <p:nvPr/>
                    </p:nvPicPr>
                    <p:blipFill>
                      <a:blip r:embed="rId5"/>
                      <a:stretch>
                        <a:fillRect/>
                      </a:stretch>
                    </p:blipFill>
                    <p:spPr>
                      <a:xfrm>
                        <a:off x="1963894" y="3736210"/>
                        <a:ext cx="4315684" cy="736325"/>
                      </a:xfrm>
                      <a:prstGeom prst="rect">
                        <a:avLst/>
                      </a:prstGeom>
                    </p:spPr>
                  </p:pic>
                </p:oleObj>
              </mc:Fallback>
            </mc:AlternateContent>
          </a:graphicData>
        </a:graphic>
      </p:graphicFrame>
      <p:cxnSp>
        <p:nvCxnSpPr>
          <p:cNvPr id="35" name="Straight Connector 34">
            <a:extLst>
              <a:ext uri="{FF2B5EF4-FFF2-40B4-BE49-F238E27FC236}">
                <a16:creationId xmlns:a16="http://schemas.microsoft.com/office/drawing/2014/main" id="{43FEF1CE-F12B-4EF2-85A2-5349CB7E766F}"/>
              </a:ext>
            </a:extLst>
          </p:cNvPr>
          <p:cNvCxnSpPr>
            <a:cxnSpLocks/>
          </p:cNvCxnSpPr>
          <p:nvPr/>
        </p:nvCxnSpPr>
        <p:spPr>
          <a:xfrm flipV="1">
            <a:off x="4944490" y="5391905"/>
            <a:ext cx="942756" cy="2836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355068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665482B-CD74-47D6-BAA2-FD54C126E5FF}"/>
              </a:ext>
            </a:extLst>
          </p:cNvPr>
          <p:cNvSpPr/>
          <p:nvPr/>
        </p:nvSpPr>
        <p:spPr>
          <a:xfrm>
            <a:off x="5285313" y="6129556"/>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Linear interpolation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4991793"/>
          </a:xfrm>
        </p:spPr>
        <p:txBody>
          <a:bodyPr/>
          <a:lstStyle/>
          <a:p>
            <a:r>
              <a:rPr lang="en-US" dirty="0"/>
              <a:t>Solution:</a:t>
            </a:r>
          </a:p>
          <a:p>
            <a:pPr lvl="1"/>
            <a:r>
              <a:rPr lang="en-US" dirty="0"/>
              <a:t>Let us shift and scale the interval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baseline="-25000" dirty="0">
                <a:latin typeface="Times New Roman" panose="02020603050405020304" pitchFamily="18" charset="0"/>
              </a:rPr>
              <a:t> – 1</a:t>
            </a:r>
            <a:r>
              <a:rPr lang="en-US" dirty="0">
                <a:latin typeface="Times New Roman" panose="02020603050405020304" pitchFamily="18" charset="0"/>
              </a:rPr>
              <a:t>, </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r>
              <a:rPr lang="en-US" dirty="0"/>
              <a:t> to </a:t>
            </a:r>
            <a:r>
              <a:rPr lang="en-US" dirty="0">
                <a:latin typeface="Times New Roman" panose="02020603050405020304" pitchFamily="18" charset="0"/>
              </a:rPr>
              <a:t>[–0.5, 0.5]</a:t>
            </a:r>
          </a:p>
          <a:p>
            <a:pPr lvl="1"/>
            <a:r>
              <a:rPr lang="en-US" dirty="0"/>
              <a:t>Now, we must solve</a:t>
            </a:r>
            <a:endParaRPr lang="en-US" sz="1100" dirty="0">
              <a:latin typeface="Times New Roman" panose="02020603050405020304" pitchFamily="18" charset="0"/>
            </a:endParaRPr>
          </a:p>
          <a:p>
            <a:pPr marL="457200" lvl="1" indent="0">
              <a:buNone/>
            </a:pPr>
            <a:r>
              <a:rPr lang="en-US" dirty="0">
                <a:latin typeface="Times New Roman" panose="02020603050405020304" pitchFamily="18" charset="0"/>
              </a:rPr>
              <a:t/>
            </a:r>
            <a:br>
              <a:rPr lang="en-US" dirty="0">
                <a:latin typeface="Times New Roman" panose="02020603050405020304" pitchFamily="18" charset="0"/>
              </a:rPr>
            </a:br>
            <a:r>
              <a:rPr lang="en-US" dirty="0">
                <a:latin typeface="Times New Roman" panose="02020603050405020304" pitchFamily="18" charset="0"/>
              </a:rPr>
              <a:t/>
            </a:r>
            <a:br>
              <a:rPr lang="en-US" dirty="0">
                <a:latin typeface="Times New Roman" panose="02020603050405020304" pitchFamily="18" charset="0"/>
              </a:rPr>
            </a:br>
            <a:endParaRPr lang="en-US" dirty="0">
              <a:latin typeface="Times New Roman" panose="02020603050405020304" pitchFamily="18" charset="0"/>
            </a:endParaRPr>
          </a:p>
          <a:p>
            <a:pPr lvl="1"/>
            <a:r>
              <a:rPr lang="en-US" dirty="0"/>
              <a:t>Solving this </a:t>
            </a:r>
            <a:r>
              <a:rPr lang="en-US" dirty="0"/>
              <a:t>yields </a:t>
            </a:r>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sp>
        <p:nvSpPr>
          <p:cNvPr id="32" name="TextBox 31">
            <a:extLst>
              <a:ext uri="{FF2B5EF4-FFF2-40B4-BE49-F238E27FC236}">
                <a16:creationId xmlns:a16="http://schemas.microsoft.com/office/drawing/2014/main" id="{F247EAE4-7491-47C2-9614-6B6D511676BD}"/>
              </a:ext>
            </a:extLst>
          </p:cNvPr>
          <p:cNvSpPr txBox="1"/>
          <p:nvPr/>
        </p:nvSpPr>
        <p:spPr>
          <a:xfrm>
            <a:off x="6903134" y="6346145"/>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3AB4451D-CCDE-4930-9F67-4BEF4FFD8D54}"/>
              </a:ext>
            </a:extLst>
          </p:cNvPr>
          <p:cNvSpPr txBox="1"/>
          <p:nvPr/>
        </p:nvSpPr>
        <p:spPr>
          <a:xfrm>
            <a:off x="5976219" y="6346145"/>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8BF47DF3-4DE5-4371-89C0-AAC90B6EF0A9}"/>
              </a:ext>
            </a:extLst>
          </p:cNvPr>
          <p:cNvGraphicFramePr>
            <a:graphicFrameLocks noChangeAspect="1"/>
          </p:cNvGraphicFramePr>
          <p:nvPr>
            <p:extLst>
              <p:ext uri="{D42A27DB-BD31-4B8C-83A1-F6EECF244321}">
                <p14:modId xmlns:p14="http://schemas.microsoft.com/office/powerpoint/2010/main" val="375866182"/>
              </p:ext>
            </p:extLst>
          </p:nvPr>
        </p:nvGraphicFramePr>
        <p:xfrm>
          <a:off x="3406749" y="3692525"/>
          <a:ext cx="3927475" cy="696913"/>
        </p:xfrm>
        <a:graphic>
          <a:graphicData uri="http://schemas.openxmlformats.org/presentationml/2006/ole">
            <mc:AlternateContent xmlns:mc="http://schemas.openxmlformats.org/markup-compatibility/2006">
              <mc:Choice xmlns:v="urn:schemas-microsoft-com:vml" Requires="v">
                <p:oleObj spid="_x0000_s2054" name="Equation" r:id="rId4" imgW="2438280" imgH="431640" progId="Equation.DSMT4">
                  <p:embed/>
                </p:oleObj>
              </mc:Choice>
              <mc:Fallback>
                <p:oleObj name="Equation" r:id="rId4" imgW="2438280" imgH="431640" progId="Equation.DSMT4">
                  <p:embed/>
                  <p:pic>
                    <p:nvPicPr>
                      <p:cNvPr id="6" name="Object 5">
                        <a:extLst>
                          <a:ext uri="{FF2B5EF4-FFF2-40B4-BE49-F238E27FC236}">
                            <a16:creationId xmlns:a16="http://schemas.microsoft.com/office/drawing/2014/main" id="{8BF47DF3-4DE5-4371-89C0-AAC90B6EF0A9}"/>
                          </a:ext>
                        </a:extLst>
                      </p:cNvPr>
                      <p:cNvPicPr/>
                      <p:nvPr/>
                    </p:nvPicPr>
                    <p:blipFill>
                      <a:blip r:embed="rId5"/>
                      <a:stretch>
                        <a:fillRect/>
                      </a:stretch>
                    </p:blipFill>
                    <p:spPr>
                      <a:xfrm>
                        <a:off x="3406749" y="3692525"/>
                        <a:ext cx="3927475" cy="696913"/>
                      </a:xfrm>
                      <a:prstGeom prst="rect">
                        <a:avLst/>
                      </a:prstGeom>
                    </p:spPr>
                  </p:pic>
                </p:oleObj>
              </mc:Fallback>
            </mc:AlternateContent>
          </a:graphicData>
        </a:graphic>
      </p:graphicFrame>
      <p:sp>
        <p:nvSpPr>
          <p:cNvPr id="36" name="Freeform: Shape 35">
            <a:extLst>
              <a:ext uri="{FF2B5EF4-FFF2-40B4-BE49-F238E27FC236}">
                <a16:creationId xmlns:a16="http://schemas.microsoft.com/office/drawing/2014/main" id="{F68CE9A8-99D1-4531-8A43-70B892C4DD0D}"/>
              </a:ext>
            </a:extLst>
          </p:cNvPr>
          <p:cNvSpPr/>
          <p:nvPr/>
        </p:nvSpPr>
        <p:spPr>
          <a:xfrm>
            <a:off x="4037893" y="4605555"/>
            <a:ext cx="3522267" cy="122086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47692B17-4635-4C8E-96F9-5F4343C7BF93}"/>
              </a:ext>
            </a:extLst>
          </p:cNvPr>
          <p:cNvCxnSpPr>
            <a:cxnSpLocks/>
          </p:cNvCxnSpPr>
          <p:nvPr/>
        </p:nvCxnSpPr>
        <p:spPr>
          <a:xfrm flipH="1">
            <a:off x="4024300" y="6268153"/>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9FA483B-E5C2-4BB8-A161-BB1B081D4996}"/>
              </a:ext>
            </a:extLst>
          </p:cNvPr>
          <p:cNvCxnSpPr>
            <a:cxnSpLocks/>
          </p:cNvCxnSpPr>
          <p:nvPr/>
        </p:nvCxnSpPr>
        <p:spPr>
          <a:xfrm>
            <a:off x="715730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E00DF27-0239-4173-950C-7B028BBB2A9D}"/>
              </a:ext>
            </a:extLst>
          </p:cNvPr>
          <p:cNvCxnSpPr>
            <a:cxnSpLocks/>
          </p:cNvCxnSpPr>
          <p:nvPr/>
        </p:nvCxnSpPr>
        <p:spPr>
          <a:xfrm>
            <a:off x="716165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C9BAC00-5021-4072-B15A-3117A430E0DF}"/>
              </a:ext>
            </a:extLst>
          </p:cNvPr>
          <p:cNvCxnSpPr>
            <a:cxnSpLocks/>
          </p:cNvCxnSpPr>
          <p:nvPr/>
        </p:nvCxnSpPr>
        <p:spPr>
          <a:xfrm>
            <a:off x="622348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5792145-ED95-423F-A6DA-9CD5B762B938}"/>
              </a:ext>
            </a:extLst>
          </p:cNvPr>
          <p:cNvCxnSpPr>
            <a:cxnSpLocks/>
          </p:cNvCxnSpPr>
          <p:nvPr/>
        </p:nvCxnSpPr>
        <p:spPr>
          <a:xfrm>
            <a:off x="528531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F34D55FB-E18A-4059-B49D-8974D67FFAEA}"/>
              </a:ext>
            </a:extLst>
          </p:cNvPr>
          <p:cNvSpPr txBox="1"/>
          <p:nvPr/>
        </p:nvSpPr>
        <p:spPr>
          <a:xfrm>
            <a:off x="4961080" y="6346145"/>
            <a:ext cx="633507"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t>
            </a:r>
            <a:r>
              <a:rPr lang="en-US" sz="2000" dirty="0">
                <a:solidFill>
                  <a:schemeClr val="bg1"/>
                </a:solidFill>
                <a:latin typeface="Times New Roman" panose="02020603050405020304" pitchFamily="18" charset="0"/>
                <a:cs typeface="Times New Roman" panose="02020603050405020304" pitchFamily="18" charset="0"/>
              </a:rPr>
              <a:t>0.5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34511DF6-81FF-4103-9866-008D2FB7B737}"/>
              </a:ext>
            </a:extLst>
          </p:cNvPr>
          <p:cNvCxnSpPr>
            <a:cxnSpLocks/>
          </p:cNvCxnSpPr>
          <p:nvPr/>
        </p:nvCxnSpPr>
        <p:spPr>
          <a:xfrm>
            <a:off x="434714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5077D249-9ED5-478F-AC14-42AC0AD63589}"/>
              </a:ext>
            </a:extLst>
          </p:cNvPr>
          <p:cNvSpPr txBox="1"/>
          <p:nvPr/>
        </p:nvSpPr>
        <p:spPr>
          <a:xfrm>
            <a:off x="4031299" y="634614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–1.5</a:t>
            </a:r>
            <a:endParaRPr lang="en-US" sz="2000" i="1" dirty="0">
              <a:solidFill>
                <a:schemeClr val="bg1"/>
              </a:solidFill>
              <a:latin typeface="Times New Roman" panose="02020603050405020304" pitchFamily="18" charset="0"/>
              <a:cs typeface="Times New Roman" panose="02020603050405020304" pitchFamily="18" charset="0"/>
            </a:endParaRPr>
          </a:p>
        </p:txBody>
      </p:sp>
      <p:sp>
        <p:nvSpPr>
          <p:cNvPr id="68" name="Oval 67">
            <a:extLst>
              <a:ext uri="{FF2B5EF4-FFF2-40B4-BE49-F238E27FC236}">
                <a16:creationId xmlns:a16="http://schemas.microsoft.com/office/drawing/2014/main" id="{5683F684-04A3-4493-9B1B-8C0CBF6CEEC0}"/>
              </a:ext>
            </a:extLst>
          </p:cNvPr>
          <p:cNvSpPr/>
          <p:nvPr/>
        </p:nvSpPr>
        <p:spPr>
          <a:xfrm>
            <a:off x="5239593" y="563443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CFC5586-B5D5-42A9-A5A8-75B1ADBF5958}"/>
              </a:ext>
            </a:extLst>
          </p:cNvPr>
          <p:cNvSpPr/>
          <p:nvPr/>
        </p:nvSpPr>
        <p:spPr>
          <a:xfrm>
            <a:off x="6182349" y="533402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CB2AC5ED-B77E-4974-8E97-7B357687BEE3}"/>
              </a:ext>
            </a:extLst>
          </p:cNvPr>
          <p:cNvSpPr txBox="1"/>
          <p:nvPr/>
        </p:nvSpPr>
        <p:spPr>
          <a:xfrm>
            <a:off x="4773735"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D3EEC755-D620-4823-ACDA-1E3DF446DB18}"/>
              </a:ext>
            </a:extLst>
          </p:cNvPr>
          <p:cNvSpPr txBox="1"/>
          <p:nvPr/>
        </p:nvSpPr>
        <p:spPr>
          <a:xfrm>
            <a:off x="5727834" y="4911693"/>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C677432E-FEE1-4046-92AA-8E5B837414C8}"/>
              </a:ext>
            </a:extLst>
          </p:cNvPr>
          <p:cNvCxnSpPr>
            <a:cxnSpLocks/>
          </p:cNvCxnSpPr>
          <p:nvPr/>
        </p:nvCxnSpPr>
        <p:spPr>
          <a:xfrm flipV="1">
            <a:off x="5285313" y="5391905"/>
            <a:ext cx="942756" cy="2836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76" name="Object 75">
            <a:extLst>
              <a:ext uri="{FF2B5EF4-FFF2-40B4-BE49-F238E27FC236}">
                <a16:creationId xmlns:a16="http://schemas.microsoft.com/office/drawing/2014/main" id="{7F492059-0698-4130-9531-13A117EE639A}"/>
              </a:ext>
            </a:extLst>
          </p:cNvPr>
          <p:cNvGraphicFramePr>
            <a:graphicFrameLocks noChangeAspect="1"/>
          </p:cNvGraphicFramePr>
          <p:nvPr>
            <p:extLst>
              <p:ext uri="{D42A27DB-BD31-4B8C-83A1-F6EECF244321}">
                <p14:modId xmlns:p14="http://schemas.microsoft.com/office/powerpoint/2010/main" val="2397300162"/>
              </p:ext>
            </p:extLst>
          </p:nvPr>
        </p:nvGraphicFramePr>
        <p:xfrm>
          <a:off x="3097639" y="2741535"/>
          <a:ext cx="2452687" cy="779463"/>
        </p:xfrm>
        <a:graphic>
          <a:graphicData uri="http://schemas.openxmlformats.org/presentationml/2006/ole">
            <mc:AlternateContent xmlns:mc="http://schemas.openxmlformats.org/markup-compatibility/2006">
              <mc:Choice xmlns:v="urn:schemas-microsoft-com:vml" Requires="v">
                <p:oleObj spid="_x0000_s2055" name="Equation" r:id="rId6" imgW="1523880" imgH="482400" progId="Equation.DSMT4">
                  <p:embed/>
                </p:oleObj>
              </mc:Choice>
              <mc:Fallback>
                <p:oleObj name="Equation" r:id="rId6" imgW="1523880" imgH="482400" progId="Equation.DSMT4">
                  <p:embed/>
                  <p:pic>
                    <p:nvPicPr>
                      <p:cNvPr id="76" name="Object 75">
                        <a:extLst>
                          <a:ext uri="{FF2B5EF4-FFF2-40B4-BE49-F238E27FC236}">
                            <a16:creationId xmlns:a16="http://schemas.microsoft.com/office/drawing/2014/main" id="{7F492059-0698-4130-9531-13A117EE639A}"/>
                          </a:ext>
                        </a:extLst>
                      </p:cNvPr>
                      <p:cNvPicPr/>
                      <p:nvPr/>
                    </p:nvPicPr>
                    <p:blipFill>
                      <a:blip r:embed="rId7"/>
                      <a:stretch>
                        <a:fillRect/>
                      </a:stretch>
                    </p:blipFill>
                    <p:spPr>
                      <a:xfrm>
                        <a:off x="3097639" y="2741535"/>
                        <a:ext cx="2452687" cy="779463"/>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8177CB7E-CD6B-4D69-84FB-218315898304}"/>
              </a:ext>
            </a:extLst>
          </p:cNvPr>
          <p:cNvSpPr txBox="1"/>
          <p:nvPr/>
        </p:nvSpPr>
        <p:spPr>
          <a:xfrm>
            <a:off x="3233993" y="6348911"/>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27" name="Rectangle 26">
            <a:extLst>
              <a:ext uri="{FF2B5EF4-FFF2-40B4-BE49-F238E27FC236}">
                <a16:creationId xmlns:a16="http://schemas.microsoft.com/office/drawing/2014/main" id="{DDC76D7C-1662-4D19-92B2-31036EB7EC19}"/>
              </a:ext>
            </a:extLst>
          </p:cNvPr>
          <p:cNvSpPr/>
          <p:nvPr/>
        </p:nvSpPr>
        <p:spPr>
          <a:xfrm>
            <a:off x="1514106" y="6132322"/>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5">
            <a:extLst>
              <a:ext uri="{FF2B5EF4-FFF2-40B4-BE49-F238E27FC236}">
                <a16:creationId xmlns:a16="http://schemas.microsoft.com/office/drawing/2014/main" id="{B396F8B4-8C74-49D0-8405-B29D2FFD7942}"/>
              </a:ext>
            </a:extLst>
          </p:cNvPr>
          <p:cNvSpPr/>
          <p:nvPr/>
        </p:nvSpPr>
        <p:spPr>
          <a:xfrm>
            <a:off x="266686" y="4608321"/>
            <a:ext cx="3522267" cy="122086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B2FBDE57-EF26-47FB-A0CA-D0BDA5C52198}"/>
              </a:ext>
            </a:extLst>
          </p:cNvPr>
          <p:cNvCxnSpPr>
            <a:cxnSpLocks/>
          </p:cNvCxnSpPr>
          <p:nvPr/>
        </p:nvCxnSpPr>
        <p:spPr>
          <a:xfrm flipH="1">
            <a:off x="253093" y="6270919"/>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72DCB91-6762-4EA7-9454-7E970D3AFE72}"/>
              </a:ext>
            </a:extLst>
          </p:cNvPr>
          <p:cNvCxnSpPr>
            <a:cxnSpLocks/>
          </p:cNvCxnSpPr>
          <p:nvPr/>
        </p:nvCxnSpPr>
        <p:spPr>
          <a:xfrm>
            <a:off x="3386099" y="615966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E10B179-F9EF-4BCA-B750-7453041AC0D7}"/>
              </a:ext>
            </a:extLst>
          </p:cNvPr>
          <p:cNvCxnSpPr>
            <a:cxnSpLocks/>
          </p:cNvCxnSpPr>
          <p:nvPr/>
        </p:nvCxnSpPr>
        <p:spPr>
          <a:xfrm>
            <a:off x="3390446" y="615966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375E2A1-4E75-4AC1-825E-4C6474DE7A96}"/>
              </a:ext>
            </a:extLst>
          </p:cNvPr>
          <p:cNvCxnSpPr>
            <a:cxnSpLocks/>
          </p:cNvCxnSpPr>
          <p:nvPr/>
        </p:nvCxnSpPr>
        <p:spPr>
          <a:xfrm>
            <a:off x="2452276" y="615966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8EF0500-0DC4-44AA-9A4B-91EE235B60AB}"/>
              </a:ext>
            </a:extLst>
          </p:cNvPr>
          <p:cNvSpPr txBox="1"/>
          <p:nvPr/>
        </p:nvSpPr>
        <p:spPr>
          <a:xfrm>
            <a:off x="2295823" y="6348911"/>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697C6D92-1631-49CD-869E-6329CA62D2EC}"/>
              </a:ext>
            </a:extLst>
          </p:cNvPr>
          <p:cNvCxnSpPr>
            <a:cxnSpLocks/>
          </p:cNvCxnSpPr>
          <p:nvPr/>
        </p:nvCxnSpPr>
        <p:spPr>
          <a:xfrm>
            <a:off x="1514106" y="615966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12AC6F7-1837-4B3A-A69A-F6C2F9C1E45F}"/>
              </a:ext>
            </a:extLst>
          </p:cNvPr>
          <p:cNvSpPr txBox="1"/>
          <p:nvPr/>
        </p:nvSpPr>
        <p:spPr>
          <a:xfrm>
            <a:off x="1357653" y="6348911"/>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2" name="Straight Connector 41">
            <a:extLst>
              <a:ext uri="{FF2B5EF4-FFF2-40B4-BE49-F238E27FC236}">
                <a16:creationId xmlns:a16="http://schemas.microsoft.com/office/drawing/2014/main" id="{842E0E12-7F67-4DAE-8758-C00EA6A146EC}"/>
              </a:ext>
            </a:extLst>
          </p:cNvPr>
          <p:cNvCxnSpPr>
            <a:cxnSpLocks/>
          </p:cNvCxnSpPr>
          <p:nvPr/>
        </p:nvCxnSpPr>
        <p:spPr>
          <a:xfrm>
            <a:off x="575936" y="615966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F64A027-E97D-464F-B600-D8ED765589F0}"/>
              </a:ext>
            </a:extLst>
          </p:cNvPr>
          <p:cNvSpPr txBox="1"/>
          <p:nvPr/>
        </p:nvSpPr>
        <p:spPr>
          <a:xfrm>
            <a:off x="419483" y="6348911"/>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5" name="Oval 44">
            <a:extLst>
              <a:ext uri="{FF2B5EF4-FFF2-40B4-BE49-F238E27FC236}">
                <a16:creationId xmlns:a16="http://schemas.microsoft.com/office/drawing/2014/main" id="{1971A4D7-50A2-4A50-B17B-E21181786BA0}"/>
              </a:ext>
            </a:extLst>
          </p:cNvPr>
          <p:cNvSpPr/>
          <p:nvPr/>
        </p:nvSpPr>
        <p:spPr>
          <a:xfrm>
            <a:off x="1468386" y="563720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F1FACBC-AAE0-4330-BCD6-5DFA2E524022}"/>
              </a:ext>
            </a:extLst>
          </p:cNvPr>
          <p:cNvSpPr/>
          <p:nvPr/>
        </p:nvSpPr>
        <p:spPr>
          <a:xfrm>
            <a:off x="2411142" y="534517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81C2B24-E159-40D9-A307-CA9DC2AACFA5}"/>
              </a:ext>
            </a:extLst>
          </p:cNvPr>
          <p:cNvSpPr txBox="1"/>
          <p:nvPr/>
        </p:nvSpPr>
        <p:spPr>
          <a:xfrm>
            <a:off x="1002528" y="5159082"/>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9AAEB284-A695-4BA6-8B24-1222872B7363}"/>
              </a:ext>
            </a:extLst>
          </p:cNvPr>
          <p:cNvSpPr txBox="1"/>
          <p:nvPr/>
        </p:nvSpPr>
        <p:spPr>
          <a:xfrm>
            <a:off x="1956627" y="491445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43FEF1CE-F12B-4EF2-85A2-5349CB7E766F}"/>
              </a:ext>
            </a:extLst>
          </p:cNvPr>
          <p:cNvCxnSpPr>
            <a:cxnSpLocks/>
          </p:cNvCxnSpPr>
          <p:nvPr/>
        </p:nvCxnSpPr>
        <p:spPr>
          <a:xfrm flipV="1">
            <a:off x="1514106" y="5394671"/>
            <a:ext cx="942756" cy="2836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5683F684-04A3-4493-9B1B-8C0CBF6CEEC0}"/>
              </a:ext>
            </a:extLst>
          </p:cNvPr>
          <p:cNvSpPr/>
          <p:nvPr/>
        </p:nvSpPr>
        <p:spPr>
          <a:xfrm>
            <a:off x="5242365" y="623652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CFC5586-B5D5-42A9-A5A8-75B1ADBF5958}"/>
              </a:ext>
            </a:extLst>
          </p:cNvPr>
          <p:cNvSpPr/>
          <p:nvPr/>
        </p:nvSpPr>
        <p:spPr>
          <a:xfrm>
            <a:off x="6185121" y="623652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p:cNvSpPr/>
          <p:nvPr/>
        </p:nvSpPr>
        <p:spPr>
          <a:xfrm>
            <a:off x="1518265" y="6050238"/>
            <a:ext cx="3765482" cy="431025"/>
          </a:xfrm>
          <a:prstGeom prst="arc">
            <a:avLst>
              <a:gd name="adj1" fmla="val 10814142"/>
              <a:gd name="adj2" fmla="val 0"/>
            </a:avLst>
          </a:prstGeom>
          <a:noFill/>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0" name="Arc 49"/>
          <p:cNvSpPr/>
          <p:nvPr/>
        </p:nvSpPr>
        <p:spPr>
          <a:xfrm flipV="1">
            <a:off x="2468687" y="6044691"/>
            <a:ext cx="3765482" cy="431025"/>
          </a:xfrm>
          <a:prstGeom prst="arc">
            <a:avLst>
              <a:gd name="adj1" fmla="val 10814142"/>
              <a:gd name="adj2" fmla="val 0"/>
            </a:avLst>
          </a:prstGeom>
          <a:noFill/>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3" name="Oval 52">
            <a:extLst>
              <a:ext uri="{FF2B5EF4-FFF2-40B4-BE49-F238E27FC236}">
                <a16:creationId xmlns:a16="http://schemas.microsoft.com/office/drawing/2014/main" id="{1971A4D7-50A2-4A50-B17B-E21181786BA0}"/>
              </a:ext>
            </a:extLst>
          </p:cNvPr>
          <p:cNvSpPr/>
          <p:nvPr/>
        </p:nvSpPr>
        <p:spPr>
          <a:xfrm>
            <a:off x="1471158" y="623652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F1FACBC-AAE0-4330-BCD6-5DFA2E524022}"/>
              </a:ext>
            </a:extLst>
          </p:cNvPr>
          <p:cNvSpPr/>
          <p:nvPr/>
        </p:nvSpPr>
        <p:spPr>
          <a:xfrm>
            <a:off x="2413914" y="623652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504036" y="6022662"/>
            <a:ext cx="293670" cy="430887"/>
          </a:xfrm>
          <a:prstGeom prst="rect">
            <a:avLst/>
          </a:prstGeom>
        </p:spPr>
        <p:txBody>
          <a:bodyPr wrap="none">
            <a:spAutoFit/>
          </a:bodyPr>
          <a:lstStyle/>
          <a:p>
            <a:r>
              <a:rPr lang="en-US" sz="22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s</a:t>
            </a:r>
            <a:endParaRPr lang="en-CA" dirty="0">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227316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665482B-CD74-47D6-BAA2-FD54C126E5FF}"/>
              </a:ext>
            </a:extLst>
          </p:cNvPr>
          <p:cNvSpPr/>
          <p:nvPr/>
        </p:nvSpPr>
        <p:spPr>
          <a:xfrm>
            <a:off x="5285313" y="6129556"/>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Linear interpolation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4991793"/>
          </a:xfrm>
        </p:spPr>
        <p:txBody>
          <a:bodyPr/>
          <a:lstStyle/>
          <a:p>
            <a:r>
              <a:rPr lang="en-US" dirty="0" smtClean="0"/>
              <a:t>Alternatively, think of this as:</a:t>
            </a:r>
            <a:endParaRPr lang="en-US" dirty="0"/>
          </a:p>
          <a:p>
            <a:pPr lvl="1"/>
            <a:r>
              <a:rPr lang="en-US" dirty="0" smtClean="0"/>
              <a:t>Mapping the mid-point to zero (shifting)</a:t>
            </a:r>
          </a:p>
          <a:p>
            <a:pPr lvl="1"/>
            <a:r>
              <a:rPr lang="en-US" dirty="0" smtClean="0"/>
              <a:t>Dividing by the period (scaling</a:t>
            </a:r>
            <a:r>
              <a:rPr lang="en-US" dirty="0" smtClean="0"/>
              <a:t>)</a:t>
            </a:r>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sp>
        <p:nvSpPr>
          <p:cNvPr id="32" name="TextBox 31">
            <a:extLst>
              <a:ext uri="{FF2B5EF4-FFF2-40B4-BE49-F238E27FC236}">
                <a16:creationId xmlns:a16="http://schemas.microsoft.com/office/drawing/2014/main" id="{F247EAE4-7491-47C2-9614-6B6D511676BD}"/>
              </a:ext>
            </a:extLst>
          </p:cNvPr>
          <p:cNvSpPr txBox="1"/>
          <p:nvPr/>
        </p:nvSpPr>
        <p:spPr>
          <a:xfrm>
            <a:off x="6903134" y="6346145"/>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3AB4451D-CCDE-4930-9F67-4BEF4FFD8D54}"/>
              </a:ext>
            </a:extLst>
          </p:cNvPr>
          <p:cNvSpPr txBox="1"/>
          <p:nvPr/>
        </p:nvSpPr>
        <p:spPr>
          <a:xfrm>
            <a:off x="5976219" y="6346145"/>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6" name="Freeform: Shape 35">
            <a:extLst>
              <a:ext uri="{FF2B5EF4-FFF2-40B4-BE49-F238E27FC236}">
                <a16:creationId xmlns:a16="http://schemas.microsoft.com/office/drawing/2014/main" id="{F68CE9A8-99D1-4531-8A43-70B892C4DD0D}"/>
              </a:ext>
            </a:extLst>
          </p:cNvPr>
          <p:cNvSpPr/>
          <p:nvPr/>
        </p:nvSpPr>
        <p:spPr>
          <a:xfrm>
            <a:off x="4037893" y="4605555"/>
            <a:ext cx="3522267" cy="122086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47692B17-4635-4C8E-96F9-5F4343C7BF93}"/>
              </a:ext>
            </a:extLst>
          </p:cNvPr>
          <p:cNvCxnSpPr>
            <a:cxnSpLocks/>
          </p:cNvCxnSpPr>
          <p:nvPr/>
        </p:nvCxnSpPr>
        <p:spPr>
          <a:xfrm flipH="1">
            <a:off x="4024300" y="6268153"/>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9FA483B-E5C2-4BB8-A161-BB1B081D4996}"/>
              </a:ext>
            </a:extLst>
          </p:cNvPr>
          <p:cNvCxnSpPr>
            <a:cxnSpLocks/>
          </p:cNvCxnSpPr>
          <p:nvPr/>
        </p:nvCxnSpPr>
        <p:spPr>
          <a:xfrm>
            <a:off x="715730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E00DF27-0239-4173-950C-7B028BBB2A9D}"/>
              </a:ext>
            </a:extLst>
          </p:cNvPr>
          <p:cNvCxnSpPr>
            <a:cxnSpLocks/>
          </p:cNvCxnSpPr>
          <p:nvPr/>
        </p:nvCxnSpPr>
        <p:spPr>
          <a:xfrm>
            <a:off x="716165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C9BAC00-5021-4072-B15A-3117A430E0DF}"/>
              </a:ext>
            </a:extLst>
          </p:cNvPr>
          <p:cNvCxnSpPr>
            <a:cxnSpLocks/>
          </p:cNvCxnSpPr>
          <p:nvPr/>
        </p:nvCxnSpPr>
        <p:spPr>
          <a:xfrm>
            <a:off x="622348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5792145-ED95-423F-A6DA-9CD5B762B938}"/>
              </a:ext>
            </a:extLst>
          </p:cNvPr>
          <p:cNvCxnSpPr>
            <a:cxnSpLocks/>
          </p:cNvCxnSpPr>
          <p:nvPr/>
        </p:nvCxnSpPr>
        <p:spPr>
          <a:xfrm>
            <a:off x="528531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F34D55FB-E18A-4059-B49D-8974D67FFAEA}"/>
              </a:ext>
            </a:extLst>
          </p:cNvPr>
          <p:cNvSpPr txBox="1"/>
          <p:nvPr/>
        </p:nvSpPr>
        <p:spPr>
          <a:xfrm>
            <a:off x="4961080" y="6346145"/>
            <a:ext cx="633507"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t>
            </a:r>
            <a:r>
              <a:rPr lang="en-US" sz="2000" dirty="0">
                <a:solidFill>
                  <a:schemeClr val="bg1"/>
                </a:solidFill>
                <a:latin typeface="Times New Roman" panose="02020603050405020304" pitchFamily="18" charset="0"/>
                <a:cs typeface="Times New Roman" panose="02020603050405020304" pitchFamily="18" charset="0"/>
              </a:rPr>
              <a:t>0.5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34511DF6-81FF-4103-9866-008D2FB7B737}"/>
              </a:ext>
            </a:extLst>
          </p:cNvPr>
          <p:cNvCxnSpPr>
            <a:cxnSpLocks/>
          </p:cNvCxnSpPr>
          <p:nvPr/>
        </p:nvCxnSpPr>
        <p:spPr>
          <a:xfrm>
            <a:off x="434714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5077D249-9ED5-478F-AC14-42AC0AD63589}"/>
              </a:ext>
            </a:extLst>
          </p:cNvPr>
          <p:cNvSpPr txBox="1"/>
          <p:nvPr/>
        </p:nvSpPr>
        <p:spPr>
          <a:xfrm>
            <a:off x="4031299" y="634614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–1.5</a:t>
            </a:r>
            <a:endParaRPr lang="en-US" sz="2000" i="1" dirty="0">
              <a:solidFill>
                <a:schemeClr val="bg1"/>
              </a:solidFill>
              <a:latin typeface="Times New Roman" panose="02020603050405020304" pitchFamily="18" charset="0"/>
              <a:cs typeface="Times New Roman" panose="02020603050405020304" pitchFamily="18" charset="0"/>
            </a:endParaRPr>
          </a:p>
        </p:txBody>
      </p:sp>
      <p:sp>
        <p:nvSpPr>
          <p:cNvPr id="68" name="Oval 67">
            <a:extLst>
              <a:ext uri="{FF2B5EF4-FFF2-40B4-BE49-F238E27FC236}">
                <a16:creationId xmlns:a16="http://schemas.microsoft.com/office/drawing/2014/main" id="{5683F684-04A3-4493-9B1B-8C0CBF6CEEC0}"/>
              </a:ext>
            </a:extLst>
          </p:cNvPr>
          <p:cNvSpPr/>
          <p:nvPr/>
        </p:nvSpPr>
        <p:spPr>
          <a:xfrm>
            <a:off x="5239593" y="563443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CFC5586-B5D5-42A9-A5A8-75B1ADBF5958}"/>
              </a:ext>
            </a:extLst>
          </p:cNvPr>
          <p:cNvSpPr/>
          <p:nvPr/>
        </p:nvSpPr>
        <p:spPr>
          <a:xfrm>
            <a:off x="6182349" y="533402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CB2AC5ED-B77E-4974-8E97-7B357687BEE3}"/>
              </a:ext>
            </a:extLst>
          </p:cNvPr>
          <p:cNvSpPr txBox="1"/>
          <p:nvPr/>
        </p:nvSpPr>
        <p:spPr>
          <a:xfrm>
            <a:off x="4773735"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D3EEC755-D620-4823-ACDA-1E3DF446DB18}"/>
              </a:ext>
            </a:extLst>
          </p:cNvPr>
          <p:cNvSpPr txBox="1"/>
          <p:nvPr/>
        </p:nvSpPr>
        <p:spPr>
          <a:xfrm>
            <a:off x="5727834" y="4911693"/>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C677432E-FEE1-4046-92AA-8E5B837414C8}"/>
              </a:ext>
            </a:extLst>
          </p:cNvPr>
          <p:cNvCxnSpPr>
            <a:cxnSpLocks/>
          </p:cNvCxnSpPr>
          <p:nvPr/>
        </p:nvCxnSpPr>
        <p:spPr>
          <a:xfrm flipV="1">
            <a:off x="5285313" y="5391905"/>
            <a:ext cx="942756" cy="2836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177CB7E-CD6B-4D69-84FB-218315898304}"/>
              </a:ext>
            </a:extLst>
          </p:cNvPr>
          <p:cNvSpPr txBox="1"/>
          <p:nvPr/>
        </p:nvSpPr>
        <p:spPr>
          <a:xfrm>
            <a:off x="3233993" y="6348911"/>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27" name="Rectangle 26">
            <a:extLst>
              <a:ext uri="{FF2B5EF4-FFF2-40B4-BE49-F238E27FC236}">
                <a16:creationId xmlns:a16="http://schemas.microsoft.com/office/drawing/2014/main" id="{DDC76D7C-1662-4D19-92B2-31036EB7EC19}"/>
              </a:ext>
            </a:extLst>
          </p:cNvPr>
          <p:cNvSpPr/>
          <p:nvPr/>
        </p:nvSpPr>
        <p:spPr>
          <a:xfrm>
            <a:off x="1514106" y="6132322"/>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5">
            <a:extLst>
              <a:ext uri="{FF2B5EF4-FFF2-40B4-BE49-F238E27FC236}">
                <a16:creationId xmlns:a16="http://schemas.microsoft.com/office/drawing/2014/main" id="{B396F8B4-8C74-49D0-8405-B29D2FFD7942}"/>
              </a:ext>
            </a:extLst>
          </p:cNvPr>
          <p:cNvSpPr/>
          <p:nvPr/>
        </p:nvSpPr>
        <p:spPr>
          <a:xfrm>
            <a:off x="266686" y="4608321"/>
            <a:ext cx="3522267" cy="122086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B2FBDE57-EF26-47FB-A0CA-D0BDA5C52198}"/>
              </a:ext>
            </a:extLst>
          </p:cNvPr>
          <p:cNvCxnSpPr>
            <a:cxnSpLocks/>
          </p:cNvCxnSpPr>
          <p:nvPr/>
        </p:nvCxnSpPr>
        <p:spPr>
          <a:xfrm flipH="1">
            <a:off x="253093" y="6270919"/>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72DCB91-6762-4EA7-9454-7E970D3AFE72}"/>
              </a:ext>
            </a:extLst>
          </p:cNvPr>
          <p:cNvCxnSpPr>
            <a:cxnSpLocks/>
          </p:cNvCxnSpPr>
          <p:nvPr/>
        </p:nvCxnSpPr>
        <p:spPr>
          <a:xfrm>
            <a:off x="3386099" y="615966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E10B179-F9EF-4BCA-B750-7453041AC0D7}"/>
              </a:ext>
            </a:extLst>
          </p:cNvPr>
          <p:cNvCxnSpPr>
            <a:cxnSpLocks/>
          </p:cNvCxnSpPr>
          <p:nvPr/>
        </p:nvCxnSpPr>
        <p:spPr>
          <a:xfrm>
            <a:off x="3390446" y="615966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375E2A1-4E75-4AC1-825E-4C6474DE7A96}"/>
              </a:ext>
            </a:extLst>
          </p:cNvPr>
          <p:cNvCxnSpPr>
            <a:cxnSpLocks/>
          </p:cNvCxnSpPr>
          <p:nvPr/>
        </p:nvCxnSpPr>
        <p:spPr>
          <a:xfrm>
            <a:off x="2452276" y="615966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8EF0500-0DC4-44AA-9A4B-91EE235B60AB}"/>
              </a:ext>
            </a:extLst>
          </p:cNvPr>
          <p:cNvSpPr txBox="1"/>
          <p:nvPr/>
        </p:nvSpPr>
        <p:spPr>
          <a:xfrm>
            <a:off x="2295823" y="6348911"/>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697C6D92-1631-49CD-869E-6329CA62D2EC}"/>
              </a:ext>
            </a:extLst>
          </p:cNvPr>
          <p:cNvCxnSpPr>
            <a:cxnSpLocks/>
          </p:cNvCxnSpPr>
          <p:nvPr/>
        </p:nvCxnSpPr>
        <p:spPr>
          <a:xfrm>
            <a:off x="1514106" y="615966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12AC6F7-1837-4B3A-A69A-F6C2F9C1E45F}"/>
              </a:ext>
            </a:extLst>
          </p:cNvPr>
          <p:cNvSpPr txBox="1"/>
          <p:nvPr/>
        </p:nvSpPr>
        <p:spPr>
          <a:xfrm>
            <a:off x="1357653" y="6348911"/>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42" name="Straight Connector 41">
            <a:extLst>
              <a:ext uri="{FF2B5EF4-FFF2-40B4-BE49-F238E27FC236}">
                <a16:creationId xmlns:a16="http://schemas.microsoft.com/office/drawing/2014/main" id="{842E0E12-7F67-4DAE-8758-C00EA6A146EC}"/>
              </a:ext>
            </a:extLst>
          </p:cNvPr>
          <p:cNvCxnSpPr>
            <a:cxnSpLocks/>
          </p:cNvCxnSpPr>
          <p:nvPr/>
        </p:nvCxnSpPr>
        <p:spPr>
          <a:xfrm>
            <a:off x="575936" y="615966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F64A027-E97D-464F-B600-D8ED765589F0}"/>
              </a:ext>
            </a:extLst>
          </p:cNvPr>
          <p:cNvSpPr txBox="1"/>
          <p:nvPr/>
        </p:nvSpPr>
        <p:spPr>
          <a:xfrm>
            <a:off x="419483" y="6348911"/>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5" name="Oval 44">
            <a:extLst>
              <a:ext uri="{FF2B5EF4-FFF2-40B4-BE49-F238E27FC236}">
                <a16:creationId xmlns:a16="http://schemas.microsoft.com/office/drawing/2014/main" id="{1971A4D7-50A2-4A50-B17B-E21181786BA0}"/>
              </a:ext>
            </a:extLst>
          </p:cNvPr>
          <p:cNvSpPr/>
          <p:nvPr/>
        </p:nvSpPr>
        <p:spPr>
          <a:xfrm>
            <a:off x="1468386" y="563720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F1FACBC-AAE0-4330-BCD6-5DFA2E524022}"/>
              </a:ext>
            </a:extLst>
          </p:cNvPr>
          <p:cNvSpPr/>
          <p:nvPr/>
        </p:nvSpPr>
        <p:spPr>
          <a:xfrm>
            <a:off x="2411142" y="534517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81C2B24-E159-40D9-A307-CA9DC2AACFA5}"/>
              </a:ext>
            </a:extLst>
          </p:cNvPr>
          <p:cNvSpPr txBox="1"/>
          <p:nvPr/>
        </p:nvSpPr>
        <p:spPr>
          <a:xfrm>
            <a:off x="1002528" y="5159082"/>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9AAEB284-A695-4BA6-8B24-1222872B7363}"/>
              </a:ext>
            </a:extLst>
          </p:cNvPr>
          <p:cNvSpPr txBox="1"/>
          <p:nvPr/>
        </p:nvSpPr>
        <p:spPr>
          <a:xfrm>
            <a:off x="1956627" y="491445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43FEF1CE-F12B-4EF2-85A2-5349CB7E766F}"/>
              </a:ext>
            </a:extLst>
          </p:cNvPr>
          <p:cNvCxnSpPr>
            <a:cxnSpLocks/>
          </p:cNvCxnSpPr>
          <p:nvPr/>
        </p:nvCxnSpPr>
        <p:spPr>
          <a:xfrm flipV="1">
            <a:off x="1514106" y="5394671"/>
            <a:ext cx="942756" cy="2836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5683F684-04A3-4493-9B1B-8C0CBF6CEEC0}"/>
              </a:ext>
            </a:extLst>
          </p:cNvPr>
          <p:cNvSpPr/>
          <p:nvPr/>
        </p:nvSpPr>
        <p:spPr>
          <a:xfrm>
            <a:off x="5242365" y="623652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CFC5586-B5D5-42A9-A5A8-75B1ADBF5958}"/>
              </a:ext>
            </a:extLst>
          </p:cNvPr>
          <p:cNvSpPr/>
          <p:nvPr/>
        </p:nvSpPr>
        <p:spPr>
          <a:xfrm>
            <a:off x="6185121" y="623652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p:cNvSpPr/>
          <p:nvPr/>
        </p:nvSpPr>
        <p:spPr>
          <a:xfrm>
            <a:off x="1518265" y="6050238"/>
            <a:ext cx="3765482" cy="431025"/>
          </a:xfrm>
          <a:prstGeom prst="arc">
            <a:avLst>
              <a:gd name="adj1" fmla="val 10814142"/>
              <a:gd name="adj2" fmla="val 0"/>
            </a:avLst>
          </a:prstGeom>
          <a:noFill/>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0" name="Arc 49"/>
          <p:cNvSpPr/>
          <p:nvPr/>
        </p:nvSpPr>
        <p:spPr>
          <a:xfrm flipV="1">
            <a:off x="2468687" y="6044691"/>
            <a:ext cx="3765482" cy="431025"/>
          </a:xfrm>
          <a:prstGeom prst="arc">
            <a:avLst>
              <a:gd name="adj1" fmla="val 10814142"/>
              <a:gd name="adj2" fmla="val 0"/>
            </a:avLst>
          </a:prstGeom>
          <a:noFill/>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3" name="Oval 52">
            <a:extLst>
              <a:ext uri="{FF2B5EF4-FFF2-40B4-BE49-F238E27FC236}">
                <a16:creationId xmlns:a16="http://schemas.microsoft.com/office/drawing/2014/main" id="{1971A4D7-50A2-4A50-B17B-E21181786BA0}"/>
              </a:ext>
            </a:extLst>
          </p:cNvPr>
          <p:cNvSpPr/>
          <p:nvPr/>
        </p:nvSpPr>
        <p:spPr>
          <a:xfrm>
            <a:off x="1471158" y="623652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F1FACBC-AAE0-4330-BCD6-5DFA2E524022}"/>
              </a:ext>
            </a:extLst>
          </p:cNvPr>
          <p:cNvSpPr/>
          <p:nvPr/>
        </p:nvSpPr>
        <p:spPr>
          <a:xfrm>
            <a:off x="2413914" y="623652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 name="Object 54">
            <a:extLst>
              <a:ext uri="{FF2B5EF4-FFF2-40B4-BE49-F238E27FC236}">
                <a16:creationId xmlns:a16="http://schemas.microsoft.com/office/drawing/2014/main" id="{8BF47DF3-4DE5-4371-89C0-AAC90B6EF0A9}"/>
              </a:ext>
            </a:extLst>
          </p:cNvPr>
          <p:cNvGraphicFramePr>
            <a:graphicFrameLocks noChangeAspect="1"/>
          </p:cNvGraphicFramePr>
          <p:nvPr>
            <p:extLst>
              <p:ext uri="{D42A27DB-BD31-4B8C-83A1-F6EECF244321}">
                <p14:modId xmlns:p14="http://schemas.microsoft.com/office/powerpoint/2010/main" val="1064992904"/>
              </p:ext>
            </p:extLst>
          </p:nvPr>
        </p:nvGraphicFramePr>
        <p:xfrm>
          <a:off x="3457989" y="2946669"/>
          <a:ext cx="1739900" cy="922337"/>
        </p:xfrm>
        <a:graphic>
          <a:graphicData uri="http://schemas.openxmlformats.org/presentationml/2006/ole">
            <mc:AlternateContent xmlns:mc="http://schemas.openxmlformats.org/markup-compatibility/2006">
              <mc:Choice xmlns:v="urn:schemas-microsoft-com:vml" Requires="v">
                <p:oleObj spid="_x0000_s3077" name="Equation" r:id="rId4" imgW="1079280" imgH="571320" progId="Equation.DSMT4">
                  <p:embed/>
                </p:oleObj>
              </mc:Choice>
              <mc:Fallback>
                <p:oleObj name="Equation" r:id="rId4" imgW="1079280" imgH="571320" progId="Equation.DSMT4">
                  <p:embed/>
                  <p:pic>
                    <p:nvPicPr>
                      <p:cNvPr id="55" name="Object 54">
                        <a:extLst>
                          <a:ext uri="{FF2B5EF4-FFF2-40B4-BE49-F238E27FC236}">
                            <a16:creationId xmlns:a16="http://schemas.microsoft.com/office/drawing/2014/main" id="{8BF47DF3-4DE5-4371-89C0-AAC90B6EF0A9}"/>
                          </a:ext>
                        </a:extLst>
                      </p:cNvPr>
                      <p:cNvPicPr/>
                      <p:nvPr/>
                    </p:nvPicPr>
                    <p:blipFill>
                      <a:blip r:embed="rId5"/>
                      <a:stretch>
                        <a:fillRect/>
                      </a:stretch>
                    </p:blipFill>
                    <p:spPr>
                      <a:xfrm>
                        <a:off x="3457989" y="2946669"/>
                        <a:ext cx="1739900" cy="922337"/>
                      </a:xfrm>
                      <a:prstGeom prst="rect">
                        <a:avLst/>
                      </a:prstGeom>
                    </p:spPr>
                  </p:pic>
                </p:oleObj>
              </mc:Fallback>
            </mc:AlternateContent>
          </a:graphicData>
        </a:graphic>
      </p:graphicFrame>
      <p:sp>
        <p:nvSpPr>
          <p:cNvPr id="10" name="Rectangle 9"/>
          <p:cNvSpPr/>
          <p:nvPr/>
        </p:nvSpPr>
        <p:spPr>
          <a:xfrm>
            <a:off x="7520662" y="6022662"/>
            <a:ext cx="293670" cy="430887"/>
          </a:xfrm>
          <a:prstGeom prst="rect">
            <a:avLst/>
          </a:prstGeom>
        </p:spPr>
        <p:txBody>
          <a:bodyPr wrap="none">
            <a:spAutoFit/>
          </a:bodyPr>
          <a:lstStyle/>
          <a:p>
            <a:r>
              <a:rPr lang="en-US" sz="22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s</a:t>
            </a:r>
            <a:endParaRPr lang="en-CA" i="1" dirty="0">
              <a:latin typeface="Times New Roman" panose="02020603050405020304" pitchFamily="18" charset="0"/>
              <a:cs typeface="Times New Roman" panose="02020603050405020304" pitchFamily="18" charset="0"/>
            </a:endParaRPr>
          </a:p>
        </p:txBody>
      </p:sp>
      <p:sp>
        <p:nvSpPr>
          <p:cNvPr id="11" name="Rectangle 10"/>
          <p:cNvSpPr/>
          <p:nvPr/>
        </p:nvSpPr>
        <p:spPr>
          <a:xfrm>
            <a:off x="5752224" y="2529743"/>
            <a:ext cx="1167307" cy="369332"/>
          </a:xfrm>
          <a:prstGeom prst="rect">
            <a:avLst/>
          </a:prstGeom>
        </p:spPr>
        <p:txBody>
          <a:bodyPr wrap="none">
            <a:spAutoFit/>
          </a:bodyPr>
          <a:lstStyle/>
          <a:p>
            <a:r>
              <a:rPr lang="en-US" dirty="0" smtClean="0">
                <a:solidFill>
                  <a:schemeClr val="bg1"/>
                </a:solidFill>
                <a:latin typeface="Cambria" panose="02040503050406030204" pitchFamily="18" charset="0"/>
                <a:ea typeface="Cambria" panose="02040503050406030204" pitchFamily="18" charset="0"/>
              </a:rPr>
              <a:t>mid-point</a:t>
            </a:r>
            <a:endParaRPr lang="en-CA" dirty="0">
              <a:solidFill>
                <a:schemeClr val="bg1"/>
              </a:solidFill>
              <a:latin typeface="Cambria" panose="02040503050406030204" pitchFamily="18" charset="0"/>
              <a:ea typeface="Cambria" panose="02040503050406030204" pitchFamily="18" charset="0"/>
            </a:endParaRPr>
          </a:p>
        </p:txBody>
      </p:sp>
      <p:sp>
        <p:nvSpPr>
          <p:cNvPr id="56" name="Rectangle 55"/>
          <p:cNvSpPr/>
          <p:nvPr/>
        </p:nvSpPr>
        <p:spPr>
          <a:xfrm>
            <a:off x="3732843" y="6025433"/>
            <a:ext cx="309700" cy="430887"/>
          </a:xfrm>
          <a:prstGeom prst="rect">
            <a:avLst/>
          </a:prstGeom>
        </p:spPr>
        <p:txBody>
          <a:bodyPr wrap="none">
            <a:spAutoFit/>
          </a:bodyPr>
          <a:lstStyle/>
          <a:p>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x</a:t>
            </a:r>
            <a:endParaRPr lang="en-CA" i="1" dirty="0">
              <a:latin typeface="Times New Roman" panose="02020603050405020304" pitchFamily="18" charset="0"/>
              <a:cs typeface="Times New Roman" panose="02020603050405020304" pitchFamily="18" charset="0"/>
            </a:endParaRPr>
          </a:p>
        </p:txBody>
      </p:sp>
      <p:sp>
        <p:nvSpPr>
          <p:cNvPr id="57" name="Rectangle 56"/>
          <p:cNvSpPr/>
          <p:nvPr/>
        </p:nvSpPr>
        <p:spPr>
          <a:xfrm>
            <a:off x="4468475" y="4060840"/>
            <a:ext cx="1787669" cy="369332"/>
          </a:xfrm>
          <a:prstGeom prst="rect">
            <a:avLst/>
          </a:prstGeom>
        </p:spPr>
        <p:txBody>
          <a:bodyPr wrap="none">
            <a:spAutoFit/>
          </a:bodyPr>
          <a:lstStyle/>
          <a:p>
            <a:r>
              <a:rPr lang="en-US" dirty="0" smtClean="0">
                <a:solidFill>
                  <a:schemeClr val="bg1"/>
                </a:solidFill>
                <a:latin typeface="Cambria" panose="02040503050406030204" pitchFamily="18" charset="0"/>
                <a:ea typeface="Cambria" panose="02040503050406030204" pitchFamily="18" charset="0"/>
              </a:rPr>
              <a:t>sampling period</a:t>
            </a:r>
            <a:endParaRPr lang="en-CA" dirty="0">
              <a:solidFill>
                <a:schemeClr val="bg1"/>
              </a:solidFill>
              <a:latin typeface="Cambria" panose="02040503050406030204" pitchFamily="18" charset="0"/>
              <a:ea typeface="Cambria" panose="02040503050406030204" pitchFamily="18" charset="0"/>
            </a:endParaRPr>
          </a:p>
        </p:txBody>
      </p:sp>
      <p:cxnSp>
        <p:nvCxnSpPr>
          <p:cNvPr id="58" name="Straight Connector 57">
            <a:extLst>
              <a:ext uri="{FF2B5EF4-FFF2-40B4-BE49-F238E27FC236}">
                <a16:creationId xmlns:a16="http://schemas.microsoft.com/office/drawing/2014/main" id="{43FEF1CE-F12B-4EF2-85A2-5349CB7E766F}"/>
              </a:ext>
            </a:extLst>
          </p:cNvPr>
          <p:cNvCxnSpPr>
            <a:cxnSpLocks/>
          </p:cNvCxnSpPr>
          <p:nvPr/>
        </p:nvCxnSpPr>
        <p:spPr>
          <a:xfrm flipV="1">
            <a:off x="5235606" y="2856528"/>
            <a:ext cx="942756" cy="283635"/>
          </a:xfrm>
          <a:prstGeom prst="line">
            <a:avLst/>
          </a:prstGeom>
          <a:ln w="28575">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3FEF1CE-F12B-4EF2-85A2-5349CB7E766F}"/>
              </a:ext>
            </a:extLst>
          </p:cNvPr>
          <p:cNvCxnSpPr>
            <a:cxnSpLocks/>
          </p:cNvCxnSpPr>
          <p:nvPr/>
        </p:nvCxnSpPr>
        <p:spPr>
          <a:xfrm>
            <a:off x="4664806" y="3777540"/>
            <a:ext cx="620508" cy="384705"/>
          </a:xfrm>
          <a:prstGeom prst="line">
            <a:avLst/>
          </a:prstGeom>
          <a:ln w="28575">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161164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665482B-CD74-47D6-BAA2-FD54C126E5FF}"/>
              </a:ext>
            </a:extLst>
          </p:cNvPr>
          <p:cNvSpPr/>
          <p:nvPr/>
        </p:nvSpPr>
        <p:spPr>
          <a:xfrm>
            <a:off x="5285313" y="6129556"/>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Linear interpolation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Solution:</a:t>
            </a:r>
          </a:p>
          <a:p>
            <a:pPr lvl="1"/>
            <a:r>
              <a:rPr lang="en-US" dirty="0"/>
              <a:t>Now, given                     </a:t>
            </a:r>
            <a:r>
              <a:rPr lang="en-US" dirty="0" smtClean="0"/>
              <a:t>            </a:t>
            </a:r>
            <a:r>
              <a:rPr lang="en-US" dirty="0"/>
              <a:t>, note </a:t>
            </a:r>
            <a:r>
              <a:rPr lang="en-US" dirty="0" smtClean="0"/>
              <a:t>that:</a:t>
            </a:r>
          </a:p>
          <a:p>
            <a:pPr lvl="2"/>
            <a:endParaRPr lang="en-US" sz="500" i="1" dirty="0" smtClean="0">
              <a:latin typeface="Times New Roman" panose="02020603050405020304" pitchFamily="18" charset="0"/>
            </a:endParaRPr>
          </a:p>
          <a:p>
            <a:pPr lvl="2"/>
            <a:r>
              <a:rPr lang="en-US" i="1" dirty="0" err="1" smtClean="0">
                <a:latin typeface="Times New Roman" panose="02020603050405020304" pitchFamily="18" charset="0"/>
              </a:rPr>
              <a:t>x</a:t>
            </a:r>
            <a:r>
              <a:rPr lang="en-US" i="1" baseline="-25000" dirty="0" err="1" smtClean="0">
                <a:latin typeface="Times New Roman" panose="02020603050405020304" pitchFamily="18" charset="0"/>
              </a:rPr>
              <a:t>k</a:t>
            </a:r>
            <a:r>
              <a:rPr lang="en-US" baseline="-25000" dirty="0" smtClean="0">
                <a:latin typeface="Times New Roman" panose="02020603050405020304" pitchFamily="18" charset="0"/>
              </a:rPr>
              <a:t>–1</a:t>
            </a:r>
            <a:r>
              <a:rPr lang="en-US" dirty="0" smtClean="0">
                <a:latin typeface="Times New Roman" panose="02020603050405020304" pitchFamily="18" charset="0"/>
              </a:rPr>
              <a:t> </a:t>
            </a:r>
            <a:r>
              <a:rPr lang="en-US" dirty="0" smtClean="0"/>
              <a:t>is mapped to</a:t>
            </a:r>
            <a:r>
              <a:rPr lang="en-US" dirty="0" smtClean="0">
                <a:latin typeface="Times New Roman" panose="02020603050405020304" pitchFamily="18" charset="0"/>
              </a:rPr>
              <a:t> –0.5</a:t>
            </a:r>
          </a:p>
          <a:p>
            <a:pPr lvl="2"/>
            <a:r>
              <a:rPr lang="en-US" dirty="0" smtClean="0"/>
              <a:t>The mid-point is mapped to </a:t>
            </a:r>
            <a:r>
              <a:rPr lang="en-US" dirty="0" smtClean="0">
                <a:latin typeface="Times New Roman" panose="02020603050405020304" pitchFamily="18" charset="0"/>
              </a:rPr>
              <a:t>0</a:t>
            </a:r>
            <a:endParaRPr lang="en-US" i="1" dirty="0">
              <a:latin typeface="Times New Roman" panose="02020603050405020304" pitchFamily="18" charset="0"/>
            </a:endParaRPr>
          </a:p>
          <a:p>
            <a:pPr lvl="2"/>
            <a:r>
              <a:rPr lang="en-US" i="1" dirty="0" err="1" smtClean="0">
                <a:latin typeface="Times New Roman" panose="02020603050405020304" pitchFamily="18" charset="0"/>
              </a:rPr>
              <a:t>x</a:t>
            </a:r>
            <a:r>
              <a:rPr lang="en-US" i="1" baseline="-25000" dirty="0" err="1" smtClean="0">
                <a:latin typeface="Times New Roman" panose="02020603050405020304" pitchFamily="18" charset="0"/>
              </a:rPr>
              <a:t>k</a:t>
            </a:r>
            <a:r>
              <a:rPr lang="en-US" dirty="0" smtClean="0"/>
              <a:t> is mapped to</a:t>
            </a:r>
            <a:r>
              <a:rPr lang="en-US" dirty="0" smtClean="0">
                <a:latin typeface="Times New Roman" panose="02020603050405020304" pitchFamily="18" charset="0"/>
              </a:rPr>
              <a:t> 0.5</a:t>
            </a:r>
            <a:endParaRPr lang="en-US" dirty="0" smtClean="0"/>
          </a:p>
          <a:p>
            <a:pPr lvl="1"/>
            <a:r>
              <a:rPr lang="en-US" dirty="0" smtClean="0"/>
              <a:t>Also,                                is mapped to</a:t>
            </a:r>
            <a:endParaRPr lang="en-U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7</a:t>
            </a:fld>
            <a:endParaRPr lang="en-CA"/>
          </a:p>
        </p:txBody>
      </p:sp>
      <p:sp>
        <p:nvSpPr>
          <p:cNvPr id="32" name="TextBox 31">
            <a:extLst>
              <a:ext uri="{FF2B5EF4-FFF2-40B4-BE49-F238E27FC236}">
                <a16:creationId xmlns:a16="http://schemas.microsoft.com/office/drawing/2014/main" id="{F247EAE4-7491-47C2-9614-6B6D511676BD}"/>
              </a:ext>
            </a:extLst>
          </p:cNvPr>
          <p:cNvSpPr txBox="1"/>
          <p:nvPr/>
        </p:nvSpPr>
        <p:spPr>
          <a:xfrm>
            <a:off x="6903134" y="6346145"/>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3AB4451D-CCDE-4930-9F67-4BEF4FFD8D54}"/>
              </a:ext>
            </a:extLst>
          </p:cNvPr>
          <p:cNvSpPr txBox="1"/>
          <p:nvPr/>
        </p:nvSpPr>
        <p:spPr>
          <a:xfrm>
            <a:off x="5976219" y="6346145"/>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8BF47DF3-4DE5-4371-89C0-AAC90B6EF0A9}"/>
              </a:ext>
            </a:extLst>
          </p:cNvPr>
          <p:cNvGraphicFramePr>
            <a:graphicFrameLocks noChangeAspect="1"/>
          </p:cNvGraphicFramePr>
          <p:nvPr>
            <p:extLst>
              <p:ext uri="{D42A27DB-BD31-4B8C-83A1-F6EECF244321}">
                <p14:modId xmlns:p14="http://schemas.microsoft.com/office/powerpoint/2010/main" val="843069550"/>
              </p:ext>
            </p:extLst>
          </p:nvPr>
        </p:nvGraphicFramePr>
        <p:xfrm>
          <a:off x="2542910" y="1573804"/>
          <a:ext cx="1913890" cy="1014571"/>
        </p:xfrm>
        <a:graphic>
          <a:graphicData uri="http://schemas.openxmlformats.org/presentationml/2006/ole">
            <mc:AlternateContent xmlns:mc="http://schemas.openxmlformats.org/markup-compatibility/2006">
              <mc:Choice xmlns:v="urn:schemas-microsoft-com:vml" Requires="v">
                <p:oleObj spid="_x0000_s4110" name="Equation" r:id="rId4" imgW="1079280" imgH="571320" progId="Equation.DSMT4">
                  <p:embed/>
                </p:oleObj>
              </mc:Choice>
              <mc:Fallback>
                <p:oleObj name="Equation" r:id="rId4" imgW="1079280" imgH="571320" progId="Equation.DSMT4">
                  <p:embed/>
                  <p:pic>
                    <p:nvPicPr>
                      <p:cNvPr id="6" name="Object 5">
                        <a:extLst>
                          <a:ext uri="{FF2B5EF4-FFF2-40B4-BE49-F238E27FC236}">
                            <a16:creationId xmlns:a16="http://schemas.microsoft.com/office/drawing/2014/main" id="{8BF47DF3-4DE5-4371-89C0-AAC90B6EF0A9}"/>
                          </a:ext>
                        </a:extLst>
                      </p:cNvPr>
                      <p:cNvPicPr/>
                      <p:nvPr/>
                    </p:nvPicPr>
                    <p:blipFill>
                      <a:blip r:embed="rId5"/>
                      <a:stretch>
                        <a:fillRect/>
                      </a:stretch>
                    </p:blipFill>
                    <p:spPr>
                      <a:xfrm>
                        <a:off x="2542910" y="1573804"/>
                        <a:ext cx="1913890" cy="1014571"/>
                      </a:xfrm>
                      <a:prstGeom prst="rect">
                        <a:avLst/>
                      </a:prstGeom>
                    </p:spPr>
                  </p:pic>
                </p:oleObj>
              </mc:Fallback>
            </mc:AlternateContent>
          </a:graphicData>
        </a:graphic>
      </p:graphicFrame>
      <p:sp>
        <p:nvSpPr>
          <p:cNvPr id="36" name="Freeform: Shape 35">
            <a:extLst>
              <a:ext uri="{FF2B5EF4-FFF2-40B4-BE49-F238E27FC236}">
                <a16:creationId xmlns:a16="http://schemas.microsoft.com/office/drawing/2014/main" id="{F68CE9A8-99D1-4531-8A43-70B892C4DD0D}"/>
              </a:ext>
            </a:extLst>
          </p:cNvPr>
          <p:cNvSpPr/>
          <p:nvPr/>
        </p:nvSpPr>
        <p:spPr>
          <a:xfrm>
            <a:off x="4037893" y="4605555"/>
            <a:ext cx="3522267" cy="122086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47692B17-4635-4C8E-96F9-5F4343C7BF93}"/>
              </a:ext>
            </a:extLst>
          </p:cNvPr>
          <p:cNvCxnSpPr>
            <a:cxnSpLocks/>
          </p:cNvCxnSpPr>
          <p:nvPr/>
        </p:nvCxnSpPr>
        <p:spPr>
          <a:xfrm flipH="1">
            <a:off x="4024300" y="6268153"/>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9FA483B-E5C2-4BB8-A161-BB1B081D4996}"/>
              </a:ext>
            </a:extLst>
          </p:cNvPr>
          <p:cNvCxnSpPr>
            <a:cxnSpLocks/>
          </p:cNvCxnSpPr>
          <p:nvPr/>
        </p:nvCxnSpPr>
        <p:spPr>
          <a:xfrm>
            <a:off x="715730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E00DF27-0239-4173-950C-7B028BBB2A9D}"/>
              </a:ext>
            </a:extLst>
          </p:cNvPr>
          <p:cNvCxnSpPr>
            <a:cxnSpLocks/>
          </p:cNvCxnSpPr>
          <p:nvPr/>
        </p:nvCxnSpPr>
        <p:spPr>
          <a:xfrm>
            <a:off x="716165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C9BAC00-5021-4072-B15A-3117A430E0DF}"/>
              </a:ext>
            </a:extLst>
          </p:cNvPr>
          <p:cNvCxnSpPr>
            <a:cxnSpLocks/>
          </p:cNvCxnSpPr>
          <p:nvPr/>
        </p:nvCxnSpPr>
        <p:spPr>
          <a:xfrm>
            <a:off x="622348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5792145-ED95-423F-A6DA-9CD5B762B938}"/>
              </a:ext>
            </a:extLst>
          </p:cNvPr>
          <p:cNvCxnSpPr>
            <a:cxnSpLocks/>
          </p:cNvCxnSpPr>
          <p:nvPr/>
        </p:nvCxnSpPr>
        <p:spPr>
          <a:xfrm>
            <a:off x="528531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F34D55FB-E18A-4059-B49D-8974D67FFAEA}"/>
              </a:ext>
            </a:extLst>
          </p:cNvPr>
          <p:cNvSpPr txBox="1"/>
          <p:nvPr/>
        </p:nvSpPr>
        <p:spPr>
          <a:xfrm>
            <a:off x="4961080" y="6346145"/>
            <a:ext cx="633507"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t>
            </a:r>
            <a:r>
              <a:rPr lang="en-US" sz="2000" dirty="0">
                <a:solidFill>
                  <a:schemeClr val="bg1"/>
                </a:solidFill>
                <a:latin typeface="Times New Roman" panose="02020603050405020304" pitchFamily="18" charset="0"/>
                <a:cs typeface="Times New Roman" panose="02020603050405020304" pitchFamily="18" charset="0"/>
              </a:rPr>
              <a:t>0.5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34511DF6-81FF-4103-9866-008D2FB7B737}"/>
              </a:ext>
            </a:extLst>
          </p:cNvPr>
          <p:cNvCxnSpPr>
            <a:cxnSpLocks/>
          </p:cNvCxnSpPr>
          <p:nvPr/>
        </p:nvCxnSpPr>
        <p:spPr>
          <a:xfrm>
            <a:off x="434714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5077D249-9ED5-478F-AC14-42AC0AD63589}"/>
              </a:ext>
            </a:extLst>
          </p:cNvPr>
          <p:cNvSpPr txBox="1"/>
          <p:nvPr/>
        </p:nvSpPr>
        <p:spPr>
          <a:xfrm>
            <a:off x="4031299" y="634614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–1.5</a:t>
            </a:r>
            <a:endParaRPr lang="en-US" sz="2000" i="1" dirty="0">
              <a:solidFill>
                <a:schemeClr val="bg1"/>
              </a:solidFill>
              <a:latin typeface="Times New Roman" panose="02020603050405020304" pitchFamily="18" charset="0"/>
              <a:cs typeface="Times New Roman" panose="02020603050405020304" pitchFamily="18" charset="0"/>
            </a:endParaRPr>
          </a:p>
        </p:txBody>
      </p:sp>
      <p:sp>
        <p:nvSpPr>
          <p:cNvPr id="68" name="Oval 67">
            <a:extLst>
              <a:ext uri="{FF2B5EF4-FFF2-40B4-BE49-F238E27FC236}">
                <a16:creationId xmlns:a16="http://schemas.microsoft.com/office/drawing/2014/main" id="{5683F684-04A3-4493-9B1B-8C0CBF6CEEC0}"/>
              </a:ext>
            </a:extLst>
          </p:cNvPr>
          <p:cNvSpPr/>
          <p:nvPr/>
        </p:nvSpPr>
        <p:spPr>
          <a:xfrm>
            <a:off x="5239593" y="563443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CFC5586-B5D5-42A9-A5A8-75B1ADBF5958}"/>
              </a:ext>
            </a:extLst>
          </p:cNvPr>
          <p:cNvSpPr/>
          <p:nvPr/>
        </p:nvSpPr>
        <p:spPr>
          <a:xfrm>
            <a:off x="6182349" y="533402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CB2AC5ED-B77E-4974-8E97-7B357687BEE3}"/>
              </a:ext>
            </a:extLst>
          </p:cNvPr>
          <p:cNvSpPr txBox="1"/>
          <p:nvPr/>
        </p:nvSpPr>
        <p:spPr>
          <a:xfrm>
            <a:off x="4773735"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D3EEC755-D620-4823-ACDA-1E3DF446DB18}"/>
              </a:ext>
            </a:extLst>
          </p:cNvPr>
          <p:cNvSpPr txBox="1"/>
          <p:nvPr/>
        </p:nvSpPr>
        <p:spPr>
          <a:xfrm>
            <a:off x="5727834" y="4911693"/>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C677432E-FEE1-4046-92AA-8E5B837414C8}"/>
              </a:ext>
            </a:extLst>
          </p:cNvPr>
          <p:cNvCxnSpPr>
            <a:cxnSpLocks/>
          </p:cNvCxnSpPr>
          <p:nvPr/>
        </p:nvCxnSpPr>
        <p:spPr>
          <a:xfrm flipV="1">
            <a:off x="5285313" y="5391905"/>
            <a:ext cx="942756" cy="2836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177CB7E-CD6B-4D69-84FB-218315898304}"/>
              </a:ext>
            </a:extLst>
          </p:cNvPr>
          <p:cNvSpPr txBox="1"/>
          <p:nvPr/>
        </p:nvSpPr>
        <p:spPr>
          <a:xfrm>
            <a:off x="3233993" y="6348911"/>
            <a:ext cx="55496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i="1" baseline="-25000" dirty="0">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27" name="Rectangle 26">
            <a:extLst>
              <a:ext uri="{FF2B5EF4-FFF2-40B4-BE49-F238E27FC236}">
                <a16:creationId xmlns:a16="http://schemas.microsoft.com/office/drawing/2014/main" id="{DDC76D7C-1662-4D19-92B2-31036EB7EC19}"/>
              </a:ext>
            </a:extLst>
          </p:cNvPr>
          <p:cNvSpPr/>
          <p:nvPr/>
        </p:nvSpPr>
        <p:spPr>
          <a:xfrm>
            <a:off x="1514106" y="6132322"/>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5">
            <a:extLst>
              <a:ext uri="{FF2B5EF4-FFF2-40B4-BE49-F238E27FC236}">
                <a16:creationId xmlns:a16="http://schemas.microsoft.com/office/drawing/2014/main" id="{B396F8B4-8C74-49D0-8405-B29D2FFD7942}"/>
              </a:ext>
            </a:extLst>
          </p:cNvPr>
          <p:cNvSpPr/>
          <p:nvPr/>
        </p:nvSpPr>
        <p:spPr>
          <a:xfrm>
            <a:off x="266686" y="4608321"/>
            <a:ext cx="3522267" cy="122086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B2FBDE57-EF26-47FB-A0CA-D0BDA5C52198}"/>
              </a:ext>
            </a:extLst>
          </p:cNvPr>
          <p:cNvCxnSpPr>
            <a:cxnSpLocks/>
          </p:cNvCxnSpPr>
          <p:nvPr/>
        </p:nvCxnSpPr>
        <p:spPr>
          <a:xfrm flipH="1">
            <a:off x="253093" y="6270919"/>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72DCB91-6762-4EA7-9454-7E970D3AFE72}"/>
              </a:ext>
            </a:extLst>
          </p:cNvPr>
          <p:cNvCxnSpPr>
            <a:cxnSpLocks/>
          </p:cNvCxnSpPr>
          <p:nvPr/>
        </p:nvCxnSpPr>
        <p:spPr>
          <a:xfrm>
            <a:off x="3386099" y="615966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E10B179-F9EF-4BCA-B750-7453041AC0D7}"/>
              </a:ext>
            </a:extLst>
          </p:cNvPr>
          <p:cNvCxnSpPr>
            <a:cxnSpLocks/>
          </p:cNvCxnSpPr>
          <p:nvPr/>
        </p:nvCxnSpPr>
        <p:spPr>
          <a:xfrm>
            <a:off x="3390446" y="615966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375E2A1-4E75-4AC1-825E-4C6474DE7A96}"/>
              </a:ext>
            </a:extLst>
          </p:cNvPr>
          <p:cNvCxnSpPr>
            <a:cxnSpLocks/>
          </p:cNvCxnSpPr>
          <p:nvPr/>
        </p:nvCxnSpPr>
        <p:spPr>
          <a:xfrm>
            <a:off x="2452276" y="615966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8EF0500-0DC4-44AA-9A4B-91EE235B60AB}"/>
              </a:ext>
            </a:extLst>
          </p:cNvPr>
          <p:cNvSpPr txBox="1"/>
          <p:nvPr/>
        </p:nvSpPr>
        <p:spPr>
          <a:xfrm>
            <a:off x="2295823" y="6348911"/>
            <a:ext cx="373820"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F12AC6F7-1837-4B3A-A69A-F6C2F9C1E45F}"/>
              </a:ext>
            </a:extLst>
          </p:cNvPr>
          <p:cNvSpPr txBox="1"/>
          <p:nvPr/>
        </p:nvSpPr>
        <p:spPr>
          <a:xfrm>
            <a:off x="1357653" y="6348911"/>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44" name="TextBox 43">
            <a:extLst>
              <a:ext uri="{FF2B5EF4-FFF2-40B4-BE49-F238E27FC236}">
                <a16:creationId xmlns:a16="http://schemas.microsoft.com/office/drawing/2014/main" id="{BF64A027-E97D-464F-B600-D8ED765589F0}"/>
              </a:ext>
            </a:extLst>
          </p:cNvPr>
          <p:cNvSpPr txBox="1"/>
          <p:nvPr/>
        </p:nvSpPr>
        <p:spPr>
          <a:xfrm>
            <a:off x="419483" y="6348911"/>
            <a:ext cx="543739"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45" name="Oval 44">
            <a:extLst>
              <a:ext uri="{FF2B5EF4-FFF2-40B4-BE49-F238E27FC236}">
                <a16:creationId xmlns:a16="http://schemas.microsoft.com/office/drawing/2014/main" id="{1971A4D7-50A2-4A50-B17B-E21181786BA0}"/>
              </a:ext>
            </a:extLst>
          </p:cNvPr>
          <p:cNvSpPr/>
          <p:nvPr/>
        </p:nvSpPr>
        <p:spPr>
          <a:xfrm>
            <a:off x="1468386" y="563720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CF1FACBC-AAE0-4330-BCD6-5DFA2E524022}"/>
              </a:ext>
            </a:extLst>
          </p:cNvPr>
          <p:cNvSpPr/>
          <p:nvPr/>
        </p:nvSpPr>
        <p:spPr>
          <a:xfrm>
            <a:off x="2411142" y="534517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81C2B24-E159-40D9-A307-CA9DC2AACFA5}"/>
              </a:ext>
            </a:extLst>
          </p:cNvPr>
          <p:cNvSpPr txBox="1"/>
          <p:nvPr/>
        </p:nvSpPr>
        <p:spPr>
          <a:xfrm>
            <a:off x="1002528" y="5159082"/>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9AAEB284-A695-4BA6-8B24-1222872B7363}"/>
              </a:ext>
            </a:extLst>
          </p:cNvPr>
          <p:cNvSpPr txBox="1"/>
          <p:nvPr/>
        </p:nvSpPr>
        <p:spPr>
          <a:xfrm>
            <a:off x="1956627" y="4914459"/>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43FEF1CE-F12B-4EF2-85A2-5349CB7E766F}"/>
              </a:ext>
            </a:extLst>
          </p:cNvPr>
          <p:cNvCxnSpPr>
            <a:cxnSpLocks/>
          </p:cNvCxnSpPr>
          <p:nvPr/>
        </p:nvCxnSpPr>
        <p:spPr>
          <a:xfrm flipV="1">
            <a:off x="1514106" y="5394671"/>
            <a:ext cx="942756" cy="2836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4" name="Object 53">
            <a:extLst>
              <a:ext uri="{FF2B5EF4-FFF2-40B4-BE49-F238E27FC236}">
                <a16:creationId xmlns:a16="http://schemas.microsoft.com/office/drawing/2014/main" id="{8BF47DF3-4DE5-4371-89C0-AAC90B6EF0A9}"/>
              </a:ext>
            </a:extLst>
          </p:cNvPr>
          <p:cNvGraphicFramePr>
            <a:graphicFrameLocks noChangeAspect="1"/>
          </p:cNvGraphicFramePr>
          <p:nvPr>
            <p:extLst>
              <p:ext uri="{D42A27DB-BD31-4B8C-83A1-F6EECF244321}">
                <p14:modId xmlns:p14="http://schemas.microsoft.com/office/powerpoint/2010/main" val="1194216517"/>
              </p:ext>
            </p:extLst>
          </p:nvPr>
        </p:nvGraphicFramePr>
        <p:xfrm>
          <a:off x="1842524" y="3475326"/>
          <a:ext cx="1781175" cy="635000"/>
        </p:xfrm>
        <a:graphic>
          <a:graphicData uri="http://schemas.openxmlformats.org/presentationml/2006/ole">
            <mc:AlternateContent xmlns:mc="http://schemas.openxmlformats.org/markup-compatibility/2006">
              <mc:Choice xmlns:v="urn:schemas-microsoft-com:vml" Requires="v">
                <p:oleObj spid="_x0000_s4111" name="Equation" r:id="rId6" imgW="1104840" imgH="393480" progId="Equation.DSMT4">
                  <p:embed/>
                </p:oleObj>
              </mc:Choice>
              <mc:Fallback>
                <p:oleObj name="Equation" r:id="rId6" imgW="1104840" imgH="393480" progId="Equation.DSMT4">
                  <p:embed/>
                  <p:pic>
                    <p:nvPicPr>
                      <p:cNvPr id="54" name="Object 53">
                        <a:extLst>
                          <a:ext uri="{FF2B5EF4-FFF2-40B4-BE49-F238E27FC236}">
                            <a16:creationId xmlns:a16="http://schemas.microsoft.com/office/drawing/2014/main" id="{8BF47DF3-4DE5-4371-89C0-AAC90B6EF0A9}"/>
                          </a:ext>
                        </a:extLst>
                      </p:cNvPr>
                      <p:cNvPicPr/>
                      <p:nvPr/>
                    </p:nvPicPr>
                    <p:blipFill>
                      <a:blip r:embed="rId7"/>
                      <a:stretch>
                        <a:fillRect/>
                      </a:stretch>
                    </p:blipFill>
                    <p:spPr>
                      <a:xfrm>
                        <a:off x="1842524" y="3475326"/>
                        <a:ext cx="1781175" cy="635000"/>
                      </a:xfrm>
                      <a:prstGeom prst="rect">
                        <a:avLst/>
                      </a:prstGeom>
                    </p:spPr>
                  </p:pic>
                </p:oleObj>
              </mc:Fallback>
            </mc:AlternateContent>
          </a:graphicData>
        </a:graphic>
      </p:graphicFrame>
      <p:sp>
        <p:nvSpPr>
          <p:cNvPr id="57" name="TextBox 56">
            <a:extLst>
              <a:ext uri="{FF2B5EF4-FFF2-40B4-BE49-F238E27FC236}">
                <a16:creationId xmlns:a16="http://schemas.microsoft.com/office/drawing/2014/main" id="{E81C2B24-E159-40D9-A307-CA9DC2AACFA5}"/>
              </a:ext>
            </a:extLst>
          </p:cNvPr>
          <p:cNvSpPr txBox="1"/>
          <p:nvPr/>
        </p:nvSpPr>
        <p:spPr>
          <a:xfrm>
            <a:off x="1555839" y="5711107"/>
            <a:ext cx="29848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9" name="Oval 58">
            <a:extLst>
              <a:ext uri="{FF2B5EF4-FFF2-40B4-BE49-F238E27FC236}">
                <a16:creationId xmlns:a16="http://schemas.microsoft.com/office/drawing/2014/main" id="{1971A4D7-50A2-4A50-B17B-E21181786BA0}"/>
              </a:ext>
            </a:extLst>
          </p:cNvPr>
          <p:cNvSpPr/>
          <p:nvPr/>
        </p:nvSpPr>
        <p:spPr>
          <a:xfrm>
            <a:off x="5455714" y="621631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c 57"/>
          <p:cNvSpPr/>
          <p:nvPr/>
        </p:nvSpPr>
        <p:spPr>
          <a:xfrm>
            <a:off x="1717773" y="6050238"/>
            <a:ext cx="3765482" cy="431025"/>
          </a:xfrm>
          <a:prstGeom prst="arc">
            <a:avLst>
              <a:gd name="adj1" fmla="val 10814142"/>
              <a:gd name="adj2" fmla="val 0"/>
            </a:avLst>
          </a:prstGeom>
          <a:noFill/>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37" name="Straight Connector 36">
            <a:extLst>
              <a:ext uri="{FF2B5EF4-FFF2-40B4-BE49-F238E27FC236}">
                <a16:creationId xmlns:a16="http://schemas.microsoft.com/office/drawing/2014/main" id="{697C6D92-1631-49CD-869E-6329CA62D2EC}"/>
              </a:ext>
            </a:extLst>
          </p:cNvPr>
          <p:cNvCxnSpPr>
            <a:cxnSpLocks/>
          </p:cNvCxnSpPr>
          <p:nvPr/>
        </p:nvCxnSpPr>
        <p:spPr>
          <a:xfrm>
            <a:off x="1514106" y="615966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42E0E12-7F67-4DAE-8758-C00EA6A146EC}"/>
              </a:ext>
            </a:extLst>
          </p:cNvPr>
          <p:cNvCxnSpPr>
            <a:cxnSpLocks/>
          </p:cNvCxnSpPr>
          <p:nvPr/>
        </p:nvCxnSpPr>
        <p:spPr>
          <a:xfrm>
            <a:off x="575936" y="6159665"/>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1971A4D7-50A2-4A50-B17B-E21181786BA0}"/>
              </a:ext>
            </a:extLst>
          </p:cNvPr>
          <p:cNvSpPr/>
          <p:nvPr/>
        </p:nvSpPr>
        <p:spPr>
          <a:xfrm>
            <a:off x="1670662" y="622186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E81C2B24-E159-40D9-A307-CA9DC2AACFA5}"/>
              </a:ext>
            </a:extLst>
          </p:cNvPr>
          <p:cNvSpPr txBox="1"/>
          <p:nvPr/>
        </p:nvSpPr>
        <p:spPr>
          <a:xfrm>
            <a:off x="5256206" y="5761526"/>
            <a:ext cx="312906" cy="400110"/>
          </a:xfrm>
          <a:prstGeom prst="rect">
            <a:avLst/>
          </a:prstGeom>
          <a:noFill/>
        </p:spPr>
        <p:txBody>
          <a:bodyPr wrap="none" rtlCol="0">
            <a:spAutoFit/>
          </a:bodyPr>
          <a:lstStyle/>
          <a:p>
            <a:r>
              <a:rPr lang="en-US" sz="2000" i="1" dirty="0">
                <a:solidFill>
                  <a:schemeClr val="bg1"/>
                </a:solidFill>
                <a:latin typeface="Symbol" panose="05050102010706020507" pitchFamily="18" charset="2"/>
                <a:cs typeface="Times New Roman" panose="02020603050405020304" pitchFamily="18" charset="0"/>
              </a:rPr>
              <a:t>d</a:t>
            </a:r>
            <a:endParaRPr lang="en-US" sz="2000" baseline="-25000" dirty="0">
              <a:solidFill>
                <a:schemeClr val="bg1"/>
              </a:solidFill>
              <a:latin typeface="Symbol" panose="05050102010706020507" pitchFamily="18" charset="2"/>
              <a:cs typeface="Times New Roman" panose="02020603050405020304" pitchFamily="18" charset="0"/>
            </a:endParaRPr>
          </a:p>
        </p:txBody>
      </p:sp>
      <p:graphicFrame>
        <p:nvGraphicFramePr>
          <p:cNvPr id="70" name="Object 69">
            <a:extLst>
              <a:ext uri="{FF2B5EF4-FFF2-40B4-BE49-F238E27FC236}">
                <a16:creationId xmlns:a16="http://schemas.microsoft.com/office/drawing/2014/main" id="{8BF47DF3-4DE5-4371-89C0-AAC90B6EF0A9}"/>
              </a:ext>
            </a:extLst>
          </p:cNvPr>
          <p:cNvGraphicFramePr>
            <a:graphicFrameLocks noChangeAspect="1"/>
          </p:cNvGraphicFramePr>
          <p:nvPr>
            <p:extLst>
              <p:ext uri="{D42A27DB-BD31-4B8C-83A1-F6EECF244321}">
                <p14:modId xmlns:p14="http://schemas.microsoft.com/office/powerpoint/2010/main" val="1381500905"/>
              </p:ext>
            </p:extLst>
          </p:nvPr>
        </p:nvGraphicFramePr>
        <p:xfrm>
          <a:off x="4832269" y="3624551"/>
          <a:ext cx="3668712" cy="1014412"/>
        </p:xfrm>
        <a:graphic>
          <a:graphicData uri="http://schemas.openxmlformats.org/presentationml/2006/ole">
            <mc:AlternateContent xmlns:mc="http://schemas.openxmlformats.org/markup-compatibility/2006">
              <mc:Choice xmlns:v="urn:schemas-microsoft-com:vml" Requires="v">
                <p:oleObj spid="_x0000_s4112" name="Equation" r:id="rId8" imgW="2070000" imgH="571320" progId="Equation.DSMT4">
                  <p:embed/>
                </p:oleObj>
              </mc:Choice>
              <mc:Fallback>
                <p:oleObj name="Equation" r:id="rId8" imgW="2070000" imgH="571320" progId="Equation.DSMT4">
                  <p:embed/>
                  <p:pic>
                    <p:nvPicPr>
                      <p:cNvPr id="6" name="Object 5">
                        <a:extLst>
                          <a:ext uri="{FF2B5EF4-FFF2-40B4-BE49-F238E27FC236}">
                            <a16:creationId xmlns:a16="http://schemas.microsoft.com/office/drawing/2014/main" id="{8BF47DF3-4DE5-4371-89C0-AAC90B6EF0A9}"/>
                          </a:ext>
                        </a:extLst>
                      </p:cNvPr>
                      <p:cNvPicPr/>
                      <p:nvPr/>
                    </p:nvPicPr>
                    <p:blipFill>
                      <a:blip r:embed="rId9"/>
                      <a:stretch>
                        <a:fillRect/>
                      </a:stretch>
                    </p:blipFill>
                    <p:spPr>
                      <a:xfrm>
                        <a:off x="4832269" y="3624551"/>
                        <a:ext cx="3668712" cy="1014412"/>
                      </a:xfrm>
                      <a:prstGeom prst="rect">
                        <a:avLst/>
                      </a:prstGeom>
                    </p:spPr>
                  </p:pic>
                </p:oleObj>
              </mc:Fallback>
            </mc:AlternateContent>
          </a:graphicData>
        </a:graphic>
      </p:graphicFrame>
      <p:sp>
        <p:nvSpPr>
          <p:cNvPr id="71" name="Rectangle 70"/>
          <p:cNvSpPr/>
          <p:nvPr/>
        </p:nvSpPr>
        <p:spPr>
          <a:xfrm>
            <a:off x="7520662" y="6022662"/>
            <a:ext cx="293670" cy="430887"/>
          </a:xfrm>
          <a:prstGeom prst="rect">
            <a:avLst/>
          </a:prstGeom>
        </p:spPr>
        <p:txBody>
          <a:bodyPr wrap="none">
            <a:spAutoFit/>
          </a:bodyPr>
          <a:lstStyle/>
          <a:p>
            <a:r>
              <a:rPr lang="en-US" sz="22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s</a:t>
            </a:r>
            <a:endParaRPr lang="en-CA" i="1" dirty="0">
              <a:latin typeface="Times New Roman" panose="02020603050405020304" pitchFamily="18" charset="0"/>
              <a:cs typeface="Times New Roman" panose="02020603050405020304" pitchFamily="18" charset="0"/>
            </a:endParaRPr>
          </a:p>
        </p:txBody>
      </p:sp>
      <p:sp>
        <p:nvSpPr>
          <p:cNvPr id="74" name="Rectangle 73"/>
          <p:cNvSpPr/>
          <p:nvPr/>
        </p:nvSpPr>
        <p:spPr>
          <a:xfrm>
            <a:off x="3732843" y="6025433"/>
            <a:ext cx="309700" cy="430887"/>
          </a:xfrm>
          <a:prstGeom prst="rect">
            <a:avLst/>
          </a:prstGeom>
        </p:spPr>
        <p:txBody>
          <a:bodyPr wrap="none">
            <a:spAutoFit/>
          </a:bodyPr>
          <a:lstStyle/>
          <a:p>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x</a:t>
            </a:r>
            <a:endParaRPr lang="en-CA" i="1" dirty="0">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333423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665482B-CD74-47D6-BAA2-FD54C126E5FF}"/>
              </a:ext>
            </a:extLst>
          </p:cNvPr>
          <p:cNvSpPr/>
          <p:nvPr/>
        </p:nvSpPr>
        <p:spPr>
          <a:xfrm>
            <a:off x="4944490" y="6129556"/>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Linear interpolation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Solution:</a:t>
            </a:r>
          </a:p>
          <a:p>
            <a:pPr lvl="1"/>
            <a:r>
              <a:rPr lang="en-US" dirty="0" smtClean="0"/>
              <a:t>Now we simply interpolate </a:t>
            </a:r>
            <a:r>
              <a:rPr lang="en-US" i="1" dirty="0" smtClean="0">
                <a:latin typeface="Times New Roman" panose="02020603050405020304" pitchFamily="18" charset="0"/>
              </a:rPr>
              <a:t>a</a:t>
            </a:r>
            <a:r>
              <a:rPr lang="en-US" baseline="-25000" dirty="0" smtClean="0">
                <a:latin typeface="Times New Roman" panose="02020603050405020304" pitchFamily="18" charset="0"/>
              </a:rPr>
              <a:t>1</a:t>
            </a:r>
            <a:r>
              <a:rPr lang="en-US" i="1" dirty="0" smtClean="0">
                <a:latin typeface="Times New Roman" panose="02020603050405020304" pitchFamily="18" charset="0"/>
              </a:rPr>
              <a:t>s</a:t>
            </a:r>
            <a:r>
              <a:rPr lang="en-US" dirty="0" smtClean="0">
                <a:latin typeface="Times New Roman" panose="02020603050405020304" pitchFamily="18" charset="0"/>
              </a:rPr>
              <a:t> </a:t>
            </a:r>
            <a:r>
              <a:rPr lang="en-US" dirty="0">
                <a:latin typeface="Times New Roman" panose="02020603050405020304" pitchFamily="18" charset="0"/>
              </a:rPr>
              <a:t>+ </a:t>
            </a:r>
            <a:r>
              <a:rPr lang="en-US" i="1" dirty="0">
                <a:latin typeface="Times New Roman" panose="02020603050405020304" pitchFamily="18" charset="0"/>
              </a:rPr>
              <a:t>a</a:t>
            </a:r>
            <a:r>
              <a:rPr lang="en-US" baseline="-25000" dirty="0">
                <a:latin typeface="Times New Roman" panose="02020603050405020304" pitchFamily="18" charset="0"/>
              </a:rPr>
              <a:t>0</a:t>
            </a:r>
            <a:r>
              <a:rPr lang="en-US" dirty="0"/>
              <a:t> though</a:t>
            </a:r>
          </a:p>
          <a:p>
            <a:pPr marL="0" indent="0" algn="ctr">
              <a:buNone/>
            </a:pPr>
            <a:r>
              <a:rPr lang="en-US" dirty="0">
                <a:latin typeface="Times New Roman" panose="02020603050405020304" pitchFamily="18" charset="0"/>
                <a:ea typeface="Tahoma" panose="020B0604030504040204" pitchFamily="34" charset="0"/>
              </a:rPr>
              <a:t>(–0.5, </a:t>
            </a:r>
            <a:r>
              <a:rPr lang="en-US" i="1" dirty="0">
                <a:latin typeface="Times New Roman" panose="02020603050405020304" pitchFamily="18" charset="0"/>
                <a:ea typeface="Tahoma" panose="020B0604030504040204" pitchFamily="34" charset="0"/>
              </a:rPr>
              <a:t>f </a:t>
            </a:r>
            <a:r>
              <a:rPr lang="en-US" dirty="0">
                <a:latin typeface="Times New Roman" panose="02020603050405020304" pitchFamily="18" charset="0"/>
                <a:ea typeface="Tahoma" panose="020B0604030504040204" pitchFamily="34" charset="0"/>
              </a:rPr>
              <a:t>(</a:t>
            </a:r>
            <a:r>
              <a:rPr lang="en-US" i="1" dirty="0" err="1">
                <a:latin typeface="Times New Roman" panose="02020603050405020304" pitchFamily="18" charset="0"/>
                <a:ea typeface="Tahoma" panose="020B0604030504040204" pitchFamily="34" charset="0"/>
              </a:rPr>
              <a:t>x</a:t>
            </a:r>
            <a:r>
              <a:rPr lang="en-US" i="1" baseline="-25000" dirty="0" err="1">
                <a:latin typeface="Times New Roman" panose="02020603050405020304" pitchFamily="18" charset="0"/>
                <a:ea typeface="Tahoma" panose="020B0604030504040204" pitchFamily="34" charset="0"/>
              </a:rPr>
              <a:t>k</a:t>
            </a:r>
            <a:r>
              <a:rPr lang="en-US" baseline="-25000" dirty="0">
                <a:latin typeface="Times New Roman" panose="02020603050405020304" pitchFamily="18" charset="0"/>
                <a:ea typeface="Tahoma" panose="020B0604030504040204" pitchFamily="34" charset="0"/>
              </a:rPr>
              <a:t>–1</a:t>
            </a:r>
            <a:r>
              <a:rPr lang="en-US" dirty="0">
                <a:latin typeface="Times New Roman" panose="02020603050405020304" pitchFamily="18" charset="0"/>
                <a:ea typeface="Tahoma" panose="020B0604030504040204" pitchFamily="34" charset="0"/>
              </a:rPr>
              <a:t>))</a:t>
            </a:r>
            <a:r>
              <a:rPr lang="en-US" dirty="0"/>
              <a:t> and </a:t>
            </a:r>
            <a:r>
              <a:rPr lang="en-US" dirty="0">
                <a:latin typeface="Times New Roman" panose="02020603050405020304" pitchFamily="18" charset="0"/>
              </a:rPr>
              <a:t>(</a:t>
            </a:r>
            <a:r>
              <a:rPr lang="en-US" dirty="0">
                <a:latin typeface="Times New Roman" panose="02020603050405020304" pitchFamily="18" charset="0"/>
                <a:ea typeface="Tahoma" panose="020B0604030504040204" pitchFamily="34" charset="0"/>
              </a:rPr>
              <a:t>0.5</a:t>
            </a:r>
            <a:r>
              <a:rPr lang="en-US" dirty="0">
                <a:latin typeface="Times New Roman" panose="02020603050405020304" pitchFamily="18" charset="0"/>
              </a:rPr>
              <a:t>, </a:t>
            </a:r>
            <a:r>
              <a:rPr lang="en-US" i="1" dirty="0">
                <a:latin typeface="Times New Roman" panose="02020603050405020304" pitchFamily="18" charset="0"/>
              </a:rPr>
              <a:t>f </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a:t>
            </a:r>
          </a:p>
          <a:p>
            <a:pPr lvl="1"/>
            <a:r>
              <a:rPr lang="en-US" dirty="0"/>
              <a:t>Now, we must solve</a:t>
            </a:r>
            <a:endParaRPr lang="en-US" sz="1100" dirty="0">
              <a:latin typeface="Times New Roman" panose="02020603050405020304" pitchFamily="18" charset="0"/>
            </a:endParaRP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lvl="1"/>
            <a:r>
              <a:rPr lang="en-US" dirty="0">
                <a:latin typeface="Times New Roman" panose="02020603050405020304" pitchFamily="18" charset="0"/>
              </a:rPr>
              <a:t>Solving this yields: </a:t>
            </a: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8</a:t>
            </a:fld>
            <a:endParaRPr lang="en-CA"/>
          </a:p>
        </p:txBody>
      </p:sp>
      <p:sp>
        <p:nvSpPr>
          <p:cNvPr id="32" name="TextBox 31">
            <a:extLst>
              <a:ext uri="{FF2B5EF4-FFF2-40B4-BE49-F238E27FC236}">
                <a16:creationId xmlns:a16="http://schemas.microsoft.com/office/drawing/2014/main" id="{F247EAE4-7491-47C2-9614-6B6D511676BD}"/>
              </a:ext>
            </a:extLst>
          </p:cNvPr>
          <p:cNvSpPr txBox="1"/>
          <p:nvPr/>
        </p:nvSpPr>
        <p:spPr>
          <a:xfrm>
            <a:off x="6562311" y="6346145"/>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3AB4451D-CCDE-4930-9F67-4BEF4FFD8D54}"/>
              </a:ext>
            </a:extLst>
          </p:cNvPr>
          <p:cNvSpPr txBox="1"/>
          <p:nvPr/>
        </p:nvSpPr>
        <p:spPr>
          <a:xfrm>
            <a:off x="5635396" y="6346145"/>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8BF47DF3-4DE5-4371-89C0-AAC90B6EF0A9}"/>
              </a:ext>
            </a:extLst>
          </p:cNvPr>
          <p:cNvGraphicFramePr>
            <a:graphicFrameLocks noChangeAspect="1"/>
          </p:cNvGraphicFramePr>
          <p:nvPr>
            <p:extLst>
              <p:ext uri="{D42A27DB-BD31-4B8C-83A1-F6EECF244321}">
                <p14:modId xmlns:p14="http://schemas.microsoft.com/office/powerpoint/2010/main" val="3085334821"/>
              </p:ext>
            </p:extLst>
          </p:nvPr>
        </p:nvGraphicFramePr>
        <p:xfrm>
          <a:off x="1123950" y="4484688"/>
          <a:ext cx="3844925" cy="676275"/>
        </p:xfrm>
        <a:graphic>
          <a:graphicData uri="http://schemas.openxmlformats.org/presentationml/2006/ole">
            <mc:AlternateContent xmlns:mc="http://schemas.openxmlformats.org/markup-compatibility/2006">
              <mc:Choice xmlns:v="urn:schemas-microsoft-com:vml" Requires="v">
                <p:oleObj spid="_x0000_s5128" name="Equation" r:id="rId4" imgW="2387520" imgH="419040" progId="Equation.DSMT4">
                  <p:embed/>
                </p:oleObj>
              </mc:Choice>
              <mc:Fallback>
                <p:oleObj name="Equation" r:id="rId4" imgW="2387520" imgH="419040" progId="Equation.DSMT4">
                  <p:embed/>
                  <p:pic>
                    <p:nvPicPr>
                      <p:cNvPr id="6" name="Object 5">
                        <a:extLst>
                          <a:ext uri="{FF2B5EF4-FFF2-40B4-BE49-F238E27FC236}">
                            <a16:creationId xmlns:a16="http://schemas.microsoft.com/office/drawing/2014/main" id="{8BF47DF3-4DE5-4371-89C0-AAC90B6EF0A9}"/>
                          </a:ext>
                        </a:extLst>
                      </p:cNvPr>
                      <p:cNvPicPr/>
                      <p:nvPr/>
                    </p:nvPicPr>
                    <p:blipFill>
                      <a:blip r:embed="rId5"/>
                      <a:stretch>
                        <a:fillRect/>
                      </a:stretch>
                    </p:blipFill>
                    <p:spPr>
                      <a:xfrm>
                        <a:off x="1123950" y="4484688"/>
                        <a:ext cx="3844925" cy="676275"/>
                      </a:xfrm>
                      <a:prstGeom prst="rect">
                        <a:avLst/>
                      </a:prstGeom>
                    </p:spPr>
                  </p:pic>
                </p:oleObj>
              </mc:Fallback>
            </mc:AlternateContent>
          </a:graphicData>
        </a:graphic>
      </p:graphicFrame>
      <p:sp>
        <p:nvSpPr>
          <p:cNvPr id="36" name="Freeform: Shape 35">
            <a:extLst>
              <a:ext uri="{FF2B5EF4-FFF2-40B4-BE49-F238E27FC236}">
                <a16:creationId xmlns:a16="http://schemas.microsoft.com/office/drawing/2014/main" id="{F68CE9A8-99D1-4531-8A43-70B892C4DD0D}"/>
              </a:ext>
            </a:extLst>
          </p:cNvPr>
          <p:cNvSpPr/>
          <p:nvPr/>
        </p:nvSpPr>
        <p:spPr>
          <a:xfrm>
            <a:off x="3697070" y="4605555"/>
            <a:ext cx="3522267" cy="122086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47692B17-4635-4C8E-96F9-5F4343C7BF93}"/>
              </a:ext>
            </a:extLst>
          </p:cNvPr>
          <p:cNvCxnSpPr>
            <a:cxnSpLocks/>
          </p:cNvCxnSpPr>
          <p:nvPr/>
        </p:nvCxnSpPr>
        <p:spPr>
          <a:xfrm flipH="1">
            <a:off x="3683477" y="6268153"/>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9FA483B-E5C2-4BB8-A161-BB1B081D4996}"/>
              </a:ext>
            </a:extLst>
          </p:cNvPr>
          <p:cNvCxnSpPr>
            <a:cxnSpLocks/>
          </p:cNvCxnSpPr>
          <p:nvPr/>
        </p:nvCxnSpPr>
        <p:spPr>
          <a:xfrm>
            <a:off x="681648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E00DF27-0239-4173-950C-7B028BBB2A9D}"/>
              </a:ext>
            </a:extLst>
          </p:cNvPr>
          <p:cNvCxnSpPr>
            <a:cxnSpLocks/>
          </p:cNvCxnSpPr>
          <p:nvPr/>
        </p:nvCxnSpPr>
        <p:spPr>
          <a:xfrm>
            <a:off x="682083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C9BAC00-5021-4072-B15A-3117A430E0DF}"/>
              </a:ext>
            </a:extLst>
          </p:cNvPr>
          <p:cNvCxnSpPr>
            <a:cxnSpLocks/>
          </p:cNvCxnSpPr>
          <p:nvPr/>
        </p:nvCxnSpPr>
        <p:spPr>
          <a:xfrm>
            <a:off x="588266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5792145-ED95-423F-A6DA-9CD5B762B938}"/>
              </a:ext>
            </a:extLst>
          </p:cNvPr>
          <p:cNvCxnSpPr>
            <a:cxnSpLocks/>
          </p:cNvCxnSpPr>
          <p:nvPr/>
        </p:nvCxnSpPr>
        <p:spPr>
          <a:xfrm>
            <a:off x="494449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F34D55FB-E18A-4059-B49D-8974D67FFAEA}"/>
              </a:ext>
            </a:extLst>
          </p:cNvPr>
          <p:cNvSpPr txBox="1"/>
          <p:nvPr/>
        </p:nvSpPr>
        <p:spPr>
          <a:xfrm>
            <a:off x="4620257" y="6346145"/>
            <a:ext cx="633507"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t>
            </a:r>
            <a:r>
              <a:rPr lang="en-US" sz="2000" dirty="0">
                <a:solidFill>
                  <a:schemeClr val="bg1"/>
                </a:solidFill>
                <a:latin typeface="Times New Roman" panose="02020603050405020304" pitchFamily="18" charset="0"/>
                <a:cs typeface="Times New Roman" panose="02020603050405020304" pitchFamily="18" charset="0"/>
              </a:rPr>
              <a:t>0.5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34511DF6-81FF-4103-9866-008D2FB7B737}"/>
              </a:ext>
            </a:extLst>
          </p:cNvPr>
          <p:cNvCxnSpPr>
            <a:cxnSpLocks/>
          </p:cNvCxnSpPr>
          <p:nvPr/>
        </p:nvCxnSpPr>
        <p:spPr>
          <a:xfrm>
            <a:off x="400632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5077D249-9ED5-478F-AC14-42AC0AD63589}"/>
              </a:ext>
            </a:extLst>
          </p:cNvPr>
          <p:cNvSpPr txBox="1"/>
          <p:nvPr/>
        </p:nvSpPr>
        <p:spPr>
          <a:xfrm>
            <a:off x="3690476" y="634614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–1.5</a:t>
            </a:r>
            <a:endParaRPr lang="en-US" sz="2000" i="1" dirty="0">
              <a:solidFill>
                <a:schemeClr val="bg1"/>
              </a:solidFill>
              <a:latin typeface="Times New Roman" panose="02020603050405020304" pitchFamily="18" charset="0"/>
              <a:cs typeface="Times New Roman" panose="02020603050405020304" pitchFamily="18" charset="0"/>
            </a:endParaRPr>
          </a:p>
        </p:txBody>
      </p:sp>
      <p:sp>
        <p:nvSpPr>
          <p:cNvPr id="68" name="Oval 67">
            <a:extLst>
              <a:ext uri="{FF2B5EF4-FFF2-40B4-BE49-F238E27FC236}">
                <a16:creationId xmlns:a16="http://schemas.microsoft.com/office/drawing/2014/main" id="{5683F684-04A3-4493-9B1B-8C0CBF6CEEC0}"/>
              </a:ext>
            </a:extLst>
          </p:cNvPr>
          <p:cNvSpPr/>
          <p:nvPr/>
        </p:nvSpPr>
        <p:spPr>
          <a:xfrm>
            <a:off x="4898770" y="563443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CFC5586-B5D5-42A9-A5A8-75B1ADBF5958}"/>
              </a:ext>
            </a:extLst>
          </p:cNvPr>
          <p:cNvSpPr/>
          <p:nvPr/>
        </p:nvSpPr>
        <p:spPr>
          <a:xfrm>
            <a:off x="5841526" y="533402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CB2AC5ED-B77E-4974-8E97-7B357687BEE3}"/>
              </a:ext>
            </a:extLst>
          </p:cNvPr>
          <p:cNvSpPr txBox="1"/>
          <p:nvPr/>
        </p:nvSpPr>
        <p:spPr>
          <a:xfrm>
            <a:off x="4432912"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D3EEC755-D620-4823-ACDA-1E3DF446DB18}"/>
              </a:ext>
            </a:extLst>
          </p:cNvPr>
          <p:cNvSpPr txBox="1"/>
          <p:nvPr/>
        </p:nvSpPr>
        <p:spPr>
          <a:xfrm>
            <a:off x="5387011" y="4911693"/>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C677432E-FEE1-4046-92AA-8E5B837414C8}"/>
              </a:ext>
            </a:extLst>
          </p:cNvPr>
          <p:cNvCxnSpPr>
            <a:cxnSpLocks/>
          </p:cNvCxnSpPr>
          <p:nvPr/>
        </p:nvCxnSpPr>
        <p:spPr>
          <a:xfrm flipV="1">
            <a:off x="4944490" y="5391905"/>
            <a:ext cx="942756" cy="2836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76" name="Object 75">
            <a:extLst>
              <a:ext uri="{FF2B5EF4-FFF2-40B4-BE49-F238E27FC236}">
                <a16:creationId xmlns:a16="http://schemas.microsoft.com/office/drawing/2014/main" id="{7F492059-0698-4130-9531-13A117EE639A}"/>
              </a:ext>
            </a:extLst>
          </p:cNvPr>
          <p:cNvGraphicFramePr>
            <a:graphicFrameLocks noChangeAspect="1"/>
          </p:cNvGraphicFramePr>
          <p:nvPr>
            <p:extLst>
              <p:ext uri="{D42A27DB-BD31-4B8C-83A1-F6EECF244321}">
                <p14:modId xmlns:p14="http://schemas.microsoft.com/office/powerpoint/2010/main" val="2063437400"/>
              </p:ext>
            </p:extLst>
          </p:nvPr>
        </p:nvGraphicFramePr>
        <p:xfrm>
          <a:off x="3425934" y="3101450"/>
          <a:ext cx="2862263" cy="819150"/>
        </p:xfrm>
        <a:graphic>
          <a:graphicData uri="http://schemas.openxmlformats.org/presentationml/2006/ole">
            <mc:AlternateContent xmlns:mc="http://schemas.openxmlformats.org/markup-compatibility/2006">
              <mc:Choice xmlns:v="urn:schemas-microsoft-com:vml" Requires="v">
                <p:oleObj spid="_x0000_s5129" name="Equation" r:id="rId6" imgW="1777680" imgH="507960" progId="Equation.DSMT4">
                  <p:embed/>
                </p:oleObj>
              </mc:Choice>
              <mc:Fallback>
                <p:oleObj name="Equation" r:id="rId6" imgW="1777680" imgH="507960" progId="Equation.DSMT4">
                  <p:embed/>
                  <p:pic>
                    <p:nvPicPr>
                      <p:cNvPr id="76" name="Object 75">
                        <a:extLst>
                          <a:ext uri="{FF2B5EF4-FFF2-40B4-BE49-F238E27FC236}">
                            <a16:creationId xmlns:a16="http://schemas.microsoft.com/office/drawing/2014/main" id="{7F492059-0698-4130-9531-13A117EE639A}"/>
                          </a:ext>
                        </a:extLst>
                      </p:cNvPr>
                      <p:cNvPicPr/>
                      <p:nvPr/>
                    </p:nvPicPr>
                    <p:blipFill>
                      <a:blip r:embed="rId7"/>
                      <a:stretch>
                        <a:fillRect/>
                      </a:stretch>
                    </p:blipFill>
                    <p:spPr>
                      <a:xfrm>
                        <a:off x="3425934" y="3101450"/>
                        <a:ext cx="2862263" cy="819150"/>
                      </a:xfrm>
                      <a:prstGeom prst="rect">
                        <a:avLst/>
                      </a:prstGeom>
                    </p:spPr>
                  </p:pic>
                </p:oleObj>
              </mc:Fallback>
            </mc:AlternateContent>
          </a:graphicData>
        </a:graphic>
      </p:graphicFrame>
      <p:sp>
        <p:nvSpPr>
          <p:cNvPr id="25" name="Rectangle 24"/>
          <p:cNvSpPr/>
          <p:nvPr/>
        </p:nvSpPr>
        <p:spPr>
          <a:xfrm>
            <a:off x="7196464" y="6022662"/>
            <a:ext cx="293670" cy="430887"/>
          </a:xfrm>
          <a:prstGeom prst="rect">
            <a:avLst/>
          </a:prstGeom>
        </p:spPr>
        <p:txBody>
          <a:bodyPr wrap="none">
            <a:spAutoFit/>
          </a:bodyPr>
          <a:lstStyle/>
          <a:p>
            <a:r>
              <a:rPr lang="en-US" sz="22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s</a:t>
            </a:r>
            <a:endParaRPr lang="en-CA" i="1" dirty="0">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150773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Linear interpolation</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Thus, to estimate the value of at                           ,</a:t>
            </a:r>
            <a:br>
              <a:rPr lang="en-US" dirty="0"/>
            </a:br>
            <a:r>
              <a:rPr lang="en-US" dirty="0"/>
              <a:t/>
            </a:r>
            <a:br>
              <a:rPr lang="en-US" dirty="0"/>
            </a:br>
            <a:r>
              <a:rPr lang="en-US" dirty="0"/>
              <a:t>	we will evaluate this new expression at </a:t>
            </a:r>
            <a:endParaRPr lang="en-US" i="1" dirty="0">
              <a:latin typeface="Symbol" panose="05050102010706020507" pitchFamily="18" charset="2"/>
            </a:endParaRPr>
          </a:p>
          <a:p>
            <a:pPr lvl="1"/>
            <a:r>
              <a:rPr lang="en-US" dirty="0"/>
              <a:t>This requires your design to always think</a:t>
            </a:r>
            <a:br>
              <a:rPr lang="en-US" dirty="0"/>
            </a:br>
            <a:r>
              <a:rPr lang="en-US" dirty="0"/>
              <a:t>in terms of proportions relative to </a:t>
            </a:r>
            <a:r>
              <a:rPr lang="en-US" i="1" dirty="0">
                <a:latin typeface="Times New Roman" panose="02020603050405020304" pitchFamily="18" charset="0"/>
              </a:rPr>
              <a:t>h</a:t>
            </a:r>
            <a:r>
              <a:rPr lang="en-US" dirty="0"/>
              <a:t> </a:t>
            </a:r>
          </a:p>
          <a:p>
            <a:pPr lvl="1"/>
            <a:endParaRPr lang="en-US" dirty="0"/>
          </a:p>
          <a:p>
            <a:pPr lvl="1"/>
            <a:r>
              <a:rPr lang="en-US" dirty="0"/>
              <a:t>Note that </a:t>
            </a:r>
            <a:endParaRPr lang="en-US" dirty="0">
              <a:latin typeface="Symbol" panose="05050102010706020507" pitchFamily="18" charset="2"/>
            </a:endParaRPr>
          </a:p>
          <a:p>
            <a:pPr lvl="1"/>
            <a:endParaRPr lang="en-US" dirty="0">
              <a:latin typeface="Symbol" panose="05050102010706020507" pitchFamily="18" charset="2"/>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Using interpolating polynomials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9</a:t>
            </a:fld>
            <a:endParaRPr lang="en-CA"/>
          </a:p>
        </p:txBody>
      </p:sp>
      <p:graphicFrame>
        <p:nvGraphicFramePr>
          <p:cNvPr id="28" name="Object 27">
            <a:extLst>
              <a:ext uri="{FF2B5EF4-FFF2-40B4-BE49-F238E27FC236}">
                <a16:creationId xmlns:a16="http://schemas.microsoft.com/office/drawing/2014/main" id="{F3AB9FF3-8049-4445-8CD7-D3C269822A96}"/>
              </a:ext>
            </a:extLst>
          </p:cNvPr>
          <p:cNvGraphicFramePr>
            <a:graphicFrameLocks noChangeAspect="1"/>
          </p:cNvGraphicFramePr>
          <p:nvPr>
            <p:extLst>
              <p:ext uri="{D42A27DB-BD31-4B8C-83A1-F6EECF244321}">
                <p14:modId xmlns:p14="http://schemas.microsoft.com/office/powerpoint/2010/main" val="3450212710"/>
              </p:ext>
            </p:extLst>
          </p:nvPr>
        </p:nvGraphicFramePr>
        <p:xfrm>
          <a:off x="4722556" y="1486276"/>
          <a:ext cx="1955800" cy="698500"/>
        </p:xfrm>
        <a:graphic>
          <a:graphicData uri="http://schemas.openxmlformats.org/presentationml/2006/ole">
            <mc:AlternateContent xmlns:mc="http://schemas.openxmlformats.org/markup-compatibility/2006">
              <mc:Choice xmlns:v="urn:schemas-microsoft-com:vml" Requires="v">
                <p:oleObj spid="_x0000_s6162" name="Equation" r:id="rId4" imgW="1104840" imgH="393480" progId="Equation.DSMT4">
                  <p:embed/>
                </p:oleObj>
              </mc:Choice>
              <mc:Fallback>
                <p:oleObj name="Equation" r:id="rId4" imgW="1104840" imgH="393480" progId="Equation.DSMT4">
                  <p:embed/>
                  <p:pic>
                    <p:nvPicPr>
                      <p:cNvPr id="28" name="Object 27">
                        <a:extLst>
                          <a:ext uri="{FF2B5EF4-FFF2-40B4-BE49-F238E27FC236}">
                            <a16:creationId xmlns:a16="http://schemas.microsoft.com/office/drawing/2014/main" id="{F3AB9FF3-8049-4445-8CD7-D3C269822A96}"/>
                          </a:ext>
                        </a:extLst>
                      </p:cNvPr>
                      <p:cNvPicPr/>
                      <p:nvPr/>
                    </p:nvPicPr>
                    <p:blipFill>
                      <a:blip r:embed="rId5"/>
                      <a:stretch>
                        <a:fillRect/>
                      </a:stretch>
                    </p:blipFill>
                    <p:spPr>
                      <a:xfrm>
                        <a:off x="4722556" y="1486276"/>
                        <a:ext cx="1955800" cy="6985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3F7EB310-2EE8-4CB6-B239-046D0CDC57F0}"/>
              </a:ext>
            </a:extLst>
          </p:cNvPr>
          <p:cNvGraphicFramePr>
            <a:graphicFrameLocks noChangeAspect="1"/>
          </p:cNvGraphicFramePr>
          <p:nvPr>
            <p:extLst>
              <p:ext uri="{D42A27DB-BD31-4B8C-83A1-F6EECF244321}">
                <p14:modId xmlns:p14="http://schemas.microsoft.com/office/powerpoint/2010/main" val="1948844012"/>
              </p:ext>
            </p:extLst>
          </p:nvPr>
        </p:nvGraphicFramePr>
        <p:xfrm>
          <a:off x="2471815" y="3583902"/>
          <a:ext cx="2205513" cy="810260"/>
        </p:xfrm>
        <a:graphic>
          <a:graphicData uri="http://schemas.openxmlformats.org/presentationml/2006/ole">
            <mc:AlternateContent xmlns:mc="http://schemas.openxmlformats.org/markup-compatibility/2006">
              <mc:Choice xmlns:v="urn:schemas-microsoft-com:vml" Requires="v">
                <p:oleObj spid="_x0000_s6163" name="Equation" r:id="rId6" imgW="1244520" imgH="457200" progId="Equation.DSMT4">
                  <p:embed/>
                </p:oleObj>
              </mc:Choice>
              <mc:Fallback>
                <p:oleObj name="Equation" r:id="rId6" imgW="1244520" imgH="457200" progId="Equation.DSMT4">
                  <p:embed/>
                  <p:pic>
                    <p:nvPicPr>
                      <p:cNvPr id="29" name="Object 28">
                        <a:extLst>
                          <a:ext uri="{FF2B5EF4-FFF2-40B4-BE49-F238E27FC236}">
                            <a16:creationId xmlns:a16="http://schemas.microsoft.com/office/drawing/2014/main" id="{3F7EB310-2EE8-4CB6-B239-046D0CDC57F0}"/>
                          </a:ext>
                        </a:extLst>
                      </p:cNvPr>
                      <p:cNvPicPr/>
                      <p:nvPr/>
                    </p:nvPicPr>
                    <p:blipFill>
                      <a:blip r:embed="rId7"/>
                      <a:stretch>
                        <a:fillRect/>
                      </a:stretch>
                    </p:blipFill>
                    <p:spPr>
                      <a:xfrm>
                        <a:off x="2471815" y="3583902"/>
                        <a:ext cx="2205513" cy="810260"/>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600945AD-3613-4DC1-A1A6-E2E146EAD607}"/>
              </a:ext>
            </a:extLst>
          </p:cNvPr>
          <p:cNvGraphicFramePr>
            <a:graphicFrameLocks noChangeAspect="1"/>
          </p:cNvGraphicFramePr>
          <p:nvPr>
            <p:extLst>
              <p:ext uri="{D42A27DB-BD31-4B8C-83A1-F6EECF244321}">
                <p14:modId xmlns:p14="http://schemas.microsoft.com/office/powerpoint/2010/main" val="1732683237"/>
              </p:ext>
            </p:extLst>
          </p:nvPr>
        </p:nvGraphicFramePr>
        <p:xfrm>
          <a:off x="1123950" y="4484688"/>
          <a:ext cx="3844925" cy="676275"/>
        </p:xfrm>
        <a:graphic>
          <a:graphicData uri="http://schemas.openxmlformats.org/presentationml/2006/ole">
            <mc:AlternateContent xmlns:mc="http://schemas.openxmlformats.org/markup-compatibility/2006">
              <mc:Choice xmlns:v="urn:schemas-microsoft-com:vml" Requires="v">
                <p:oleObj spid="_x0000_s6164" name="Equation" r:id="rId8" imgW="2387520" imgH="419040" progId="Equation.DSMT4">
                  <p:embed/>
                </p:oleObj>
              </mc:Choice>
              <mc:Fallback>
                <p:oleObj name="Equation" r:id="rId8" imgW="2387520" imgH="419040" progId="Equation.DSMT4">
                  <p:embed/>
                  <p:pic>
                    <p:nvPicPr>
                      <p:cNvPr id="42" name="Object 41">
                        <a:extLst>
                          <a:ext uri="{FF2B5EF4-FFF2-40B4-BE49-F238E27FC236}">
                            <a16:creationId xmlns:a16="http://schemas.microsoft.com/office/drawing/2014/main" id="{600945AD-3613-4DC1-A1A6-E2E146EAD607}"/>
                          </a:ext>
                        </a:extLst>
                      </p:cNvPr>
                      <p:cNvPicPr/>
                      <p:nvPr/>
                    </p:nvPicPr>
                    <p:blipFill>
                      <a:blip r:embed="rId9"/>
                      <a:stretch>
                        <a:fillRect/>
                      </a:stretch>
                    </p:blipFill>
                    <p:spPr>
                      <a:xfrm>
                        <a:off x="1123950" y="4484688"/>
                        <a:ext cx="3844925" cy="676275"/>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4665482B-CD74-47D6-BAA2-FD54C126E5FF}"/>
              </a:ext>
            </a:extLst>
          </p:cNvPr>
          <p:cNvSpPr/>
          <p:nvPr/>
        </p:nvSpPr>
        <p:spPr>
          <a:xfrm>
            <a:off x="4944490" y="6129556"/>
            <a:ext cx="933822" cy="26035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247EAE4-7491-47C2-9614-6B6D511676BD}"/>
              </a:ext>
            </a:extLst>
          </p:cNvPr>
          <p:cNvSpPr txBox="1"/>
          <p:nvPr/>
        </p:nvSpPr>
        <p:spPr>
          <a:xfrm>
            <a:off x="6562311" y="6346145"/>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3AB4451D-CCDE-4930-9F67-4BEF4FFD8D54}"/>
              </a:ext>
            </a:extLst>
          </p:cNvPr>
          <p:cNvSpPr txBox="1"/>
          <p:nvPr/>
        </p:nvSpPr>
        <p:spPr>
          <a:xfrm>
            <a:off x="5635396" y="6346145"/>
            <a:ext cx="50526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37" name="Freeform: Shape 35">
            <a:extLst>
              <a:ext uri="{FF2B5EF4-FFF2-40B4-BE49-F238E27FC236}">
                <a16:creationId xmlns:a16="http://schemas.microsoft.com/office/drawing/2014/main" id="{F68CE9A8-99D1-4531-8A43-70B892C4DD0D}"/>
              </a:ext>
            </a:extLst>
          </p:cNvPr>
          <p:cNvSpPr/>
          <p:nvPr/>
        </p:nvSpPr>
        <p:spPr>
          <a:xfrm>
            <a:off x="3697070" y="4605555"/>
            <a:ext cx="3522267" cy="122086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47692B17-4635-4C8E-96F9-5F4343C7BF93}"/>
              </a:ext>
            </a:extLst>
          </p:cNvPr>
          <p:cNvCxnSpPr>
            <a:cxnSpLocks/>
          </p:cNvCxnSpPr>
          <p:nvPr/>
        </p:nvCxnSpPr>
        <p:spPr>
          <a:xfrm flipH="1">
            <a:off x="3683477" y="6268153"/>
            <a:ext cx="353586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9FA483B-E5C2-4BB8-A161-BB1B081D4996}"/>
              </a:ext>
            </a:extLst>
          </p:cNvPr>
          <p:cNvCxnSpPr>
            <a:cxnSpLocks/>
          </p:cNvCxnSpPr>
          <p:nvPr/>
        </p:nvCxnSpPr>
        <p:spPr>
          <a:xfrm>
            <a:off x="6816483"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E00DF27-0239-4173-950C-7B028BBB2A9D}"/>
              </a:ext>
            </a:extLst>
          </p:cNvPr>
          <p:cNvCxnSpPr>
            <a:cxnSpLocks/>
          </p:cNvCxnSpPr>
          <p:nvPr/>
        </p:nvCxnSpPr>
        <p:spPr>
          <a:xfrm>
            <a:off x="682083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C9BAC00-5021-4072-B15A-3117A430E0DF}"/>
              </a:ext>
            </a:extLst>
          </p:cNvPr>
          <p:cNvCxnSpPr>
            <a:cxnSpLocks/>
          </p:cNvCxnSpPr>
          <p:nvPr/>
        </p:nvCxnSpPr>
        <p:spPr>
          <a:xfrm>
            <a:off x="588266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5792145-ED95-423F-A6DA-9CD5B762B938}"/>
              </a:ext>
            </a:extLst>
          </p:cNvPr>
          <p:cNvCxnSpPr>
            <a:cxnSpLocks/>
          </p:cNvCxnSpPr>
          <p:nvPr/>
        </p:nvCxnSpPr>
        <p:spPr>
          <a:xfrm>
            <a:off x="494449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34D55FB-E18A-4059-B49D-8974D67FFAEA}"/>
              </a:ext>
            </a:extLst>
          </p:cNvPr>
          <p:cNvSpPr txBox="1"/>
          <p:nvPr/>
        </p:nvSpPr>
        <p:spPr>
          <a:xfrm>
            <a:off x="4620257" y="6346145"/>
            <a:ext cx="633507"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t>
            </a:r>
            <a:r>
              <a:rPr lang="en-US" sz="2000" dirty="0">
                <a:solidFill>
                  <a:schemeClr val="bg1"/>
                </a:solidFill>
                <a:latin typeface="Times New Roman" panose="02020603050405020304" pitchFamily="18" charset="0"/>
                <a:cs typeface="Times New Roman" panose="02020603050405020304" pitchFamily="18" charset="0"/>
              </a:rPr>
              <a:t>0.5</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34511DF6-81FF-4103-9866-008D2FB7B737}"/>
              </a:ext>
            </a:extLst>
          </p:cNvPr>
          <p:cNvCxnSpPr>
            <a:cxnSpLocks/>
          </p:cNvCxnSpPr>
          <p:nvPr/>
        </p:nvCxnSpPr>
        <p:spPr>
          <a:xfrm>
            <a:off x="400632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077D249-9ED5-478F-AC14-42AC0AD63589}"/>
              </a:ext>
            </a:extLst>
          </p:cNvPr>
          <p:cNvSpPr txBox="1"/>
          <p:nvPr/>
        </p:nvSpPr>
        <p:spPr>
          <a:xfrm>
            <a:off x="3690476" y="6346145"/>
            <a:ext cx="633507"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–1.5</a:t>
            </a:r>
            <a:endParaRPr lang="en-US" sz="2000" i="1" dirty="0">
              <a:solidFill>
                <a:schemeClr val="bg1"/>
              </a:solidFill>
              <a:latin typeface="Times New Roman" panose="02020603050405020304" pitchFamily="18" charset="0"/>
              <a:cs typeface="Times New Roman" panose="02020603050405020304" pitchFamily="18" charset="0"/>
            </a:endParaRPr>
          </a:p>
        </p:txBody>
      </p:sp>
      <p:sp>
        <p:nvSpPr>
          <p:cNvPr id="51" name="Oval 50">
            <a:extLst>
              <a:ext uri="{FF2B5EF4-FFF2-40B4-BE49-F238E27FC236}">
                <a16:creationId xmlns:a16="http://schemas.microsoft.com/office/drawing/2014/main" id="{5683F684-04A3-4493-9B1B-8C0CBF6CEEC0}"/>
              </a:ext>
            </a:extLst>
          </p:cNvPr>
          <p:cNvSpPr/>
          <p:nvPr/>
        </p:nvSpPr>
        <p:spPr>
          <a:xfrm>
            <a:off x="4898770" y="563443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CFC5586-B5D5-42A9-A5A8-75B1ADBF5958}"/>
              </a:ext>
            </a:extLst>
          </p:cNvPr>
          <p:cNvSpPr/>
          <p:nvPr/>
        </p:nvSpPr>
        <p:spPr>
          <a:xfrm>
            <a:off x="5841526" y="533402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B2AC5ED-B77E-4974-8E97-7B357687BEE3}"/>
              </a:ext>
            </a:extLst>
          </p:cNvPr>
          <p:cNvSpPr txBox="1"/>
          <p:nvPr/>
        </p:nvSpPr>
        <p:spPr>
          <a:xfrm>
            <a:off x="4432912" y="5156316"/>
            <a:ext cx="848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D3EEC755-D620-4823-ACDA-1E3DF446DB18}"/>
              </a:ext>
            </a:extLst>
          </p:cNvPr>
          <p:cNvSpPr txBox="1"/>
          <p:nvPr/>
        </p:nvSpPr>
        <p:spPr>
          <a:xfrm>
            <a:off x="5387011" y="4911693"/>
            <a:ext cx="678391"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f </a:t>
            </a:r>
            <a:r>
              <a:rPr lang="en-US" sz="2000" dirty="0">
                <a:solidFill>
                  <a:schemeClr val="bg1"/>
                </a:solidFill>
                <a:latin typeface="Times New Roman" panose="02020603050405020304" pitchFamily="18" charset="0"/>
                <a:cs typeface="Times New Roman" panose="02020603050405020304" pitchFamily="18" charset="0"/>
              </a:rPr>
              <a:t>(</a:t>
            </a:r>
            <a:r>
              <a:rPr lang="en-US" sz="2000" i="1" dirty="0" err="1">
                <a:solidFill>
                  <a:schemeClr val="bg1"/>
                </a:solidFill>
                <a:latin typeface="Times New Roman" panose="02020603050405020304" pitchFamily="18" charset="0"/>
                <a:cs typeface="Times New Roman" panose="02020603050405020304" pitchFamily="18" charset="0"/>
              </a:rPr>
              <a:t>x</a:t>
            </a:r>
            <a:r>
              <a:rPr lang="en-US" sz="2000" i="1" baseline="-25000" dirty="0" err="1">
                <a:solidFill>
                  <a:schemeClr val="bg1"/>
                </a:solidFill>
                <a:latin typeface="Times New Roman" panose="02020603050405020304" pitchFamily="18" charset="0"/>
                <a:cs typeface="Times New Roman" panose="02020603050405020304" pitchFamily="18" charset="0"/>
              </a:rPr>
              <a:t>k</a:t>
            </a:r>
            <a:r>
              <a:rPr lang="en-US" sz="2000" dirty="0">
                <a:solidFill>
                  <a:schemeClr val="bg1"/>
                </a:solidFill>
                <a:latin typeface="Times New Roman" panose="02020603050405020304" pitchFamily="18" charset="0"/>
                <a:cs typeface="Times New Roman" panose="02020603050405020304" pitchFamily="18" charset="0"/>
              </a:rPr>
              <a:t>)</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C677432E-FEE1-4046-92AA-8E5B837414C8}"/>
              </a:ext>
            </a:extLst>
          </p:cNvPr>
          <p:cNvCxnSpPr>
            <a:cxnSpLocks/>
          </p:cNvCxnSpPr>
          <p:nvPr/>
        </p:nvCxnSpPr>
        <p:spPr>
          <a:xfrm flipV="1">
            <a:off x="4944490" y="5391905"/>
            <a:ext cx="942756" cy="2836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6" name="Object 55">
            <a:extLst>
              <a:ext uri="{FF2B5EF4-FFF2-40B4-BE49-F238E27FC236}">
                <a16:creationId xmlns:a16="http://schemas.microsoft.com/office/drawing/2014/main" id="{8BF47DF3-4DE5-4371-89C0-AAC90B6EF0A9}"/>
              </a:ext>
            </a:extLst>
          </p:cNvPr>
          <p:cNvGraphicFramePr>
            <a:graphicFrameLocks noChangeAspect="1"/>
          </p:cNvGraphicFramePr>
          <p:nvPr>
            <p:extLst>
              <p:ext uri="{D42A27DB-BD31-4B8C-83A1-F6EECF244321}">
                <p14:modId xmlns:p14="http://schemas.microsoft.com/office/powerpoint/2010/main" val="3070368673"/>
              </p:ext>
            </p:extLst>
          </p:nvPr>
        </p:nvGraphicFramePr>
        <p:xfrm>
          <a:off x="6174806" y="2348312"/>
          <a:ext cx="631825" cy="314325"/>
        </p:xfrm>
        <a:graphic>
          <a:graphicData uri="http://schemas.openxmlformats.org/presentationml/2006/ole">
            <mc:AlternateContent xmlns:mc="http://schemas.openxmlformats.org/markup-compatibility/2006">
              <mc:Choice xmlns:v="urn:schemas-microsoft-com:vml" Requires="v">
                <p:oleObj spid="_x0000_s6165" name="Equation" r:id="rId10" imgW="355320" imgH="177480" progId="Equation.DSMT4">
                  <p:embed/>
                </p:oleObj>
              </mc:Choice>
              <mc:Fallback>
                <p:oleObj name="Equation" r:id="rId10" imgW="355320" imgH="177480" progId="Equation.DSMT4">
                  <p:embed/>
                  <p:pic>
                    <p:nvPicPr>
                      <p:cNvPr id="56" name="Object 55">
                        <a:extLst>
                          <a:ext uri="{FF2B5EF4-FFF2-40B4-BE49-F238E27FC236}">
                            <a16:creationId xmlns:a16="http://schemas.microsoft.com/office/drawing/2014/main" id="{8BF47DF3-4DE5-4371-89C0-AAC90B6EF0A9}"/>
                          </a:ext>
                        </a:extLst>
                      </p:cNvPr>
                      <p:cNvPicPr/>
                      <p:nvPr/>
                    </p:nvPicPr>
                    <p:blipFill>
                      <a:blip r:embed="rId11"/>
                      <a:stretch>
                        <a:fillRect/>
                      </a:stretch>
                    </p:blipFill>
                    <p:spPr>
                      <a:xfrm>
                        <a:off x="6174806" y="2348312"/>
                        <a:ext cx="631825" cy="314325"/>
                      </a:xfrm>
                      <a:prstGeom prst="rect">
                        <a:avLst/>
                      </a:prstGeom>
                    </p:spPr>
                  </p:pic>
                </p:oleObj>
              </mc:Fallback>
            </mc:AlternateContent>
          </a:graphicData>
        </a:graphic>
      </p:graphicFrame>
      <p:sp>
        <p:nvSpPr>
          <p:cNvPr id="31" name="Rectangle 30"/>
          <p:cNvSpPr/>
          <p:nvPr/>
        </p:nvSpPr>
        <p:spPr>
          <a:xfrm>
            <a:off x="7196464" y="6022662"/>
            <a:ext cx="293670" cy="430887"/>
          </a:xfrm>
          <a:prstGeom prst="rect">
            <a:avLst/>
          </a:prstGeom>
        </p:spPr>
        <p:txBody>
          <a:bodyPr wrap="none">
            <a:spAutoFit/>
          </a:bodyPr>
          <a:lstStyle/>
          <a:p>
            <a:r>
              <a:rPr lang="en-US" sz="22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s</a:t>
            </a:r>
            <a:endParaRPr lang="en-CA" i="1" dirty="0">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26621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1.6|20.8|3.8|20.9|23.9|19.4"/>
</p:tagLst>
</file>

<file path=ppt/tags/tag10.xml><?xml version="1.0" encoding="utf-8"?>
<p:tagLst xmlns:a="http://schemas.openxmlformats.org/drawingml/2006/main" xmlns:r="http://schemas.openxmlformats.org/officeDocument/2006/relationships" xmlns:p="http://schemas.openxmlformats.org/presentationml/2006/main">
  <p:tag name="TIMING" val="|33.5|15.4|22.7"/>
</p:tagLst>
</file>

<file path=ppt/tags/tag11.xml><?xml version="1.0" encoding="utf-8"?>
<p:tagLst xmlns:a="http://schemas.openxmlformats.org/drawingml/2006/main" xmlns:r="http://schemas.openxmlformats.org/officeDocument/2006/relationships" xmlns:p="http://schemas.openxmlformats.org/presentationml/2006/main">
  <p:tag name="TIMING" val="|4.7|22.9|33"/>
</p:tagLst>
</file>

<file path=ppt/tags/tag12.xml><?xml version="1.0" encoding="utf-8"?>
<p:tagLst xmlns:a="http://schemas.openxmlformats.org/drawingml/2006/main" xmlns:r="http://schemas.openxmlformats.org/officeDocument/2006/relationships" xmlns:p="http://schemas.openxmlformats.org/presentationml/2006/main">
  <p:tag name="TIMING" val="|16.2|2|4.6|9.6|35.2|27.2"/>
</p:tagLst>
</file>

<file path=ppt/tags/tag13.xml><?xml version="1.0" encoding="utf-8"?>
<p:tagLst xmlns:a="http://schemas.openxmlformats.org/drawingml/2006/main" xmlns:r="http://schemas.openxmlformats.org/officeDocument/2006/relationships" xmlns:p="http://schemas.openxmlformats.org/presentationml/2006/main">
  <p:tag name="TIMING" val="|16.2|2|4.6|9.6|35.2|27.2"/>
</p:tagLst>
</file>

<file path=ppt/tags/tag14.xml><?xml version="1.0" encoding="utf-8"?>
<p:tagLst xmlns:a="http://schemas.openxmlformats.org/drawingml/2006/main" xmlns:r="http://schemas.openxmlformats.org/officeDocument/2006/relationships" xmlns:p="http://schemas.openxmlformats.org/presentationml/2006/main">
  <p:tag name="TIMING" val="|8.7|37.5"/>
</p:tagLst>
</file>

<file path=ppt/tags/tag15.xml><?xml version="1.0" encoding="utf-8"?>
<p:tagLst xmlns:a="http://schemas.openxmlformats.org/drawingml/2006/main" xmlns:r="http://schemas.openxmlformats.org/officeDocument/2006/relationships" xmlns:p="http://schemas.openxmlformats.org/presentationml/2006/main">
  <p:tag name="TIMING" val="|24.8|7.1|33.3"/>
</p:tagLst>
</file>

<file path=ppt/tags/tag16.xml><?xml version="1.0" encoding="utf-8"?>
<p:tagLst xmlns:a="http://schemas.openxmlformats.org/drawingml/2006/main" xmlns:r="http://schemas.openxmlformats.org/officeDocument/2006/relationships" xmlns:p="http://schemas.openxmlformats.org/presentationml/2006/main">
  <p:tag name="TIMING" val="|15.4|17.8|3.7|13.4|23.4"/>
</p:tagLst>
</file>

<file path=ppt/tags/tag17.xml><?xml version="1.0" encoding="utf-8"?>
<p:tagLst xmlns:a="http://schemas.openxmlformats.org/drawingml/2006/main" xmlns:r="http://schemas.openxmlformats.org/officeDocument/2006/relationships" xmlns:p="http://schemas.openxmlformats.org/presentationml/2006/main">
  <p:tag name="TIMING" val="|31.1|11.7|30.4|20.2"/>
</p:tagLst>
</file>

<file path=ppt/tags/tag18.xml><?xml version="1.0" encoding="utf-8"?>
<p:tagLst xmlns:a="http://schemas.openxmlformats.org/drawingml/2006/main" xmlns:r="http://schemas.openxmlformats.org/officeDocument/2006/relationships" xmlns:p="http://schemas.openxmlformats.org/presentationml/2006/main">
  <p:tag name="TIMING" val="|27.8|8.7|6.7|21.4"/>
</p:tagLst>
</file>

<file path=ppt/tags/tag19.xml><?xml version="1.0" encoding="utf-8"?>
<p:tagLst xmlns:a="http://schemas.openxmlformats.org/drawingml/2006/main" xmlns:r="http://schemas.openxmlformats.org/officeDocument/2006/relationships" xmlns:p="http://schemas.openxmlformats.org/presentationml/2006/main">
  <p:tag name="TIMING" val="|28.2|21.5"/>
</p:tagLst>
</file>

<file path=ppt/tags/tag2.xml><?xml version="1.0" encoding="utf-8"?>
<p:tagLst xmlns:a="http://schemas.openxmlformats.org/drawingml/2006/main" xmlns:r="http://schemas.openxmlformats.org/officeDocument/2006/relationships" xmlns:p="http://schemas.openxmlformats.org/presentationml/2006/main">
  <p:tag name="TIMING" val="|17.2|11.5|11|25.9|18.3|7.3|26"/>
</p:tagLst>
</file>

<file path=ppt/tags/tag20.xml><?xml version="1.0" encoding="utf-8"?>
<p:tagLst xmlns:a="http://schemas.openxmlformats.org/drawingml/2006/main" xmlns:r="http://schemas.openxmlformats.org/officeDocument/2006/relationships" xmlns:p="http://schemas.openxmlformats.org/presentationml/2006/main">
  <p:tag name="TIMING" val="|32.9"/>
</p:tagLst>
</file>

<file path=ppt/tags/tag3.xml><?xml version="1.0" encoding="utf-8"?>
<p:tagLst xmlns:a="http://schemas.openxmlformats.org/drawingml/2006/main" xmlns:r="http://schemas.openxmlformats.org/officeDocument/2006/relationships" xmlns:p="http://schemas.openxmlformats.org/presentationml/2006/main">
  <p:tag name="TIMING" val="|38.6|7.7"/>
</p:tagLst>
</file>

<file path=ppt/tags/tag4.xml><?xml version="1.0" encoding="utf-8"?>
<p:tagLst xmlns:a="http://schemas.openxmlformats.org/drawingml/2006/main" xmlns:r="http://schemas.openxmlformats.org/officeDocument/2006/relationships" xmlns:p="http://schemas.openxmlformats.org/presentationml/2006/main">
  <p:tag name="TIMING" val="|38.6|7.7"/>
</p:tagLst>
</file>

<file path=ppt/tags/tag5.xml><?xml version="1.0" encoding="utf-8"?>
<p:tagLst xmlns:a="http://schemas.openxmlformats.org/drawingml/2006/main" xmlns:r="http://schemas.openxmlformats.org/officeDocument/2006/relationships" xmlns:p="http://schemas.openxmlformats.org/presentationml/2006/main">
  <p:tag name="TIMING" val="|38.6|7.7"/>
</p:tagLst>
</file>

<file path=ppt/tags/tag6.xml><?xml version="1.0" encoding="utf-8"?>
<p:tagLst xmlns:a="http://schemas.openxmlformats.org/drawingml/2006/main" xmlns:r="http://schemas.openxmlformats.org/officeDocument/2006/relationships" xmlns:p="http://schemas.openxmlformats.org/presentationml/2006/main">
  <p:tag name="TIMING" val="|38.6|7.7"/>
</p:tagLst>
</file>

<file path=ppt/tags/tag7.xml><?xml version="1.0" encoding="utf-8"?>
<p:tagLst xmlns:a="http://schemas.openxmlformats.org/drawingml/2006/main" xmlns:r="http://schemas.openxmlformats.org/officeDocument/2006/relationships" xmlns:p="http://schemas.openxmlformats.org/presentationml/2006/main">
  <p:tag name="TIMING" val="|73.6|101.8"/>
</p:tagLst>
</file>

<file path=ppt/tags/tag8.xml><?xml version="1.0" encoding="utf-8"?>
<p:tagLst xmlns:a="http://schemas.openxmlformats.org/drawingml/2006/main" xmlns:r="http://schemas.openxmlformats.org/officeDocument/2006/relationships" xmlns:p="http://schemas.openxmlformats.org/presentationml/2006/main">
  <p:tag name="TIMING" val="|16.6|2.2|6.6|4.5|10.2|22.5"/>
</p:tagLst>
</file>

<file path=ppt/tags/tag9.xml><?xml version="1.0" encoding="utf-8"?>
<p:tagLst xmlns:a="http://schemas.openxmlformats.org/drawingml/2006/main" xmlns:r="http://schemas.openxmlformats.org/officeDocument/2006/relationships" xmlns:p="http://schemas.openxmlformats.org/presentationml/2006/main">
  <p:tag name="TIMING" val="|37.9|1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97932</TotalTime>
  <Words>2214</Words>
  <Application>Microsoft Office PowerPoint</Application>
  <PresentationFormat>On-screen Show (4:3)</PresentationFormat>
  <Paragraphs>462</Paragraphs>
  <Slides>30</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44" baseType="lpstr">
      <vt:lpstr>ＭＳ Ｐゴシック</vt:lpstr>
      <vt:lpstr>Arial</vt:lpstr>
      <vt:lpstr>Bookman Old Style</vt:lpstr>
      <vt:lpstr>Calibri</vt:lpstr>
      <vt:lpstr>Cambria</vt:lpstr>
      <vt:lpstr>Consolas</vt:lpstr>
      <vt:lpstr>Constantia</vt:lpstr>
      <vt:lpstr>Georgia</vt:lpstr>
      <vt:lpstr>Symbol</vt:lpstr>
      <vt:lpstr>Tahoma</vt:lpstr>
      <vt:lpstr>Times New Roman</vt:lpstr>
      <vt:lpstr>Office Theme</vt:lpstr>
      <vt:lpstr>Equation</vt:lpstr>
      <vt:lpstr>MathType 6.0 Equation</vt:lpstr>
      <vt:lpstr>Approximating values using interpolating polynomials</vt:lpstr>
      <vt:lpstr>Introduction</vt:lpstr>
      <vt:lpstr>Review</vt:lpstr>
      <vt:lpstr>Linear interpolation</vt:lpstr>
      <vt:lpstr>Linear interpolation</vt:lpstr>
      <vt:lpstr>Linear interpolation</vt:lpstr>
      <vt:lpstr>Linear interpolation</vt:lpstr>
      <vt:lpstr>Linear interpolation</vt:lpstr>
      <vt:lpstr>Linear interpolation</vt:lpstr>
      <vt:lpstr>Linear interpolation</vt:lpstr>
      <vt:lpstr>Quadratic interpolation</vt:lpstr>
      <vt:lpstr>Centered quadratic interpolation</vt:lpstr>
      <vt:lpstr>Centered quadratic interpolation</vt:lpstr>
      <vt:lpstr>Centered quadratic interpolation</vt:lpstr>
      <vt:lpstr>Centered quadratic interpolation</vt:lpstr>
      <vt:lpstr>Centered cubic interpolation</vt:lpstr>
      <vt:lpstr>Centered cubic interpolation</vt:lpstr>
      <vt:lpstr>Centered cubic interpolation</vt:lpstr>
      <vt:lpstr>Backward interpolating polynomials</vt:lpstr>
      <vt:lpstr>Backward quadratic interpolation</vt:lpstr>
      <vt:lpstr>Backward quadratic interpolation</vt:lpstr>
      <vt:lpstr>Backward cubic interpolation</vt:lpstr>
      <vt:lpstr>Implementations</vt:lpstr>
      <vt:lpstr>Summary</vt:lpstr>
      <vt:lpstr>Summary</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1712</cp:revision>
  <dcterms:created xsi:type="dcterms:W3CDTF">2020-04-30T19:27:29Z</dcterms:created>
  <dcterms:modified xsi:type="dcterms:W3CDTF">2025-02-28T17:15:20Z</dcterms:modified>
</cp:coreProperties>
</file>